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81" r:id="rId2"/>
    <p:sldId id="266" r:id="rId3"/>
    <p:sldId id="258" r:id="rId4"/>
    <p:sldId id="288" r:id="rId5"/>
    <p:sldId id="274" r:id="rId6"/>
    <p:sldId id="287" r:id="rId7"/>
    <p:sldId id="264" r:id="rId8"/>
    <p:sldId id="279" r:id="rId9"/>
    <p:sldId id="280" r:id="rId10"/>
    <p:sldId id="284" r:id="rId11"/>
    <p:sldId id="289" r:id="rId12"/>
    <p:sldId id="285" r:id="rId13"/>
  </p:sldIdLst>
  <p:sldSz cx="12192000" cy="6858000"/>
  <p:notesSz cx="6858000" cy="9144000"/>
  <p:embeddedFontLst>
    <p:embeddedFont>
      <p:font typeface="a타이틀고딕2" panose="02020600000000000000" pitchFamily="18" charset="-127"/>
      <p:regular r:id="rId15"/>
    </p:embeddedFont>
    <p:embeddedFont>
      <p:font typeface="a타이틀고딕1" panose="02020600000000000000" pitchFamily="18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1565" autoAdjust="0"/>
  </p:normalViewPr>
  <p:slideViewPr>
    <p:cSldViewPr snapToGrid="0" showGuides="1">
      <p:cViewPr varScale="1">
        <p:scale>
          <a:sx n="58" d="100"/>
          <a:sy n="58" d="100"/>
        </p:scale>
        <p:origin x="86" y="3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gif>
</file>

<file path=ppt/media/image4.gif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6CAEEC-CF72-4B30-8CCC-1CF6B83421E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476B3-2F1A-42E8-B5CB-A1D9701FD96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737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476B3-2F1A-42E8-B5CB-A1D9701FD96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618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112 </a:t>
            </a:r>
            <a:r>
              <a:rPr lang="ko-KR" altLang="en-US" dirty="0"/>
              <a:t>단점 </a:t>
            </a:r>
            <a:r>
              <a:rPr lang="en-US" altLang="ko-KR" dirty="0"/>
              <a:t>: 18</a:t>
            </a:r>
            <a:r>
              <a:rPr lang="ko-KR" altLang="en-US" dirty="0"/>
              <a:t>년 기준 오작동 건수가 </a:t>
            </a:r>
            <a:r>
              <a:rPr lang="en-US" altLang="ko-KR" dirty="0"/>
              <a:t>20% </a:t>
            </a:r>
            <a:r>
              <a:rPr lang="ko-KR" altLang="en-US" dirty="0"/>
              <a:t>그러나 취소 버튼이 없음</a:t>
            </a:r>
            <a:endParaRPr lang="en-US" altLang="ko-KR" dirty="0"/>
          </a:p>
          <a:p>
            <a:r>
              <a:rPr lang="ko-KR" altLang="en-US" dirty="0" err="1"/>
              <a:t>지니콜</a:t>
            </a:r>
            <a:r>
              <a:rPr lang="ko-KR" altLang="en-US" dirty="0"/>
              <a:t> 단점 </a:t>
            </a:r>
            <a:r>
              <a:rPr lang="en-US" altLang="ko-KR" dirty="0"/>
              <a:t>: </a:t>
            </a:r>
            <a:r>
              <a:rPr lang="ko-KR" altLang="en-US" dirty="0" err="1"/>
              <a:t>에스원의</a:t>
            </a:r>
            <a:r>
              <a:rPr lang="ko-KR" altLang="en-US" dirty="0"/>
              <a:t> </a:t>
            </a:r>
            <a:r>
              <a:rPr lang="ko-KR" altLang="en-US" dirty="0" err="1"/>
              <a:t>지니콜</a:t>
            </a:r>
            <a:r>
              <a:rPr lang="ko-KR" altLang="en-US" dirty="0"/>
              <a:t> </a:t>
            </a:r>
            <a:r>
              <a:rPr lang="ko-KR" altLang="en-US" dirty="0" err="1"/>
              <a:t>홈페ㅣ지를</a:t>
            </a:r>
            <a:r>
              <a:rPr lang="ko-KR" altLang="en-US" dirty="0"/>
              <a:t> 통해 </a:t>
            </a:r>
            <a:r>
              <a:rPr lang="ko-KR" altLang="en-US" dirty="0" err="1"/>
              <a:t>지니콜</a:t>
            </a:r>
            <a:r>
              <a:rPr lang="ko-KR" altLang="en-US" dirty="0"/>
              <a:t> </a:t>
            </a:r>
            <a:r>
              <a:rPr lang="ko-KR" altLang="en-US" dirty="0" err="1"/>
              <a:t>에스</a:t>
            </a:r>
            <a:r>
              <a:rPr lang="ko-KR" altLang="en-US" dirty="0"/>
              <a:t> 서비스 가입해야 가능함 </a:t>
            </a:r>
            <a:r>
              <a:rPr lang="en-US" altLang="ko-KR" dirty="0"/>
              <a:t>/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FC7E17-F964-4195-A3C2-2F6F9B1936D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885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FC7E17-F964-4195-A3C2-2F6F9B1936D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242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FC7E17-F964-4195-A3C2-2F6F9B1936D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27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달리거나 구르는 등 다양한 위험 상황을 예측할 수</a:t>
            </a:r>
            <a:endParaRPr lang="en-US" altLang="ko-KR" sz="12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있도록 고도화 하여 위험 상황에 대한 행동 예측 능력을 높여 나갈 계획</a:t>
            </a:r>
            <a:endParaRPr lang="en-US" altLang="ko-KR" sz="12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최종 목표는 시제품 판매</a:t>
            </a:r>
            <a:endParaRPr lang="en-US" altLang="ko-KR" sz="12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FC7E17-F964-4195-A3C2-2F6F9B1936D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752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2923DD-4644-4A33-A029-745E72809B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7E7FF3-F97B-4088-BFE1-9F3FE80677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D48E4B-482A-42A1-B1C0-5660933B9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EE8821-4311-46AE-9A1A-53A7CF2A9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E31A67-758F-48F7-8E8D-AECB0E4C2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6851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C9B0BF-CCF2-4810-9172-559262C77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07B157-94BF-40D9-8331-B9B851F324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F3C717-D41E-45D6-9269-C3C0DA0C2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258EA-C284-41E0-BBA0-CE9F2F27D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CAB271-AEC1-4A74-B1DB-B13A0A891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842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AA40C7-3499-4EEC-B71E-C73C4A5901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7A161E-1DB7-42C8-BB82-AEA831438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A46230-94E9-42D6-8587-2A50CE942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90E87B-68D6-470E-A2A7-2DFCCF4D5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FF501E-868D-4600-944F-C1DB4F0D7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739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1D386D-1F8F-41C6-818E-62E914650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F73CF1-ACD6-4BAB-8D7F-80619ECF3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6666BF-3FCC-43F2-8D0C-DE3A14640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92629D-F23D-458C-A8FE-EC3ABFF7B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BE8D08-9F05-4FF3-9AED-63C4C35C8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26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21073B-1BE9-4B05-BAF1-99CC44A4E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160BA9-D3B6-4404-A516-D850151C5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D7C45E-4854-4AEA-A226-DBC707F5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88D687-C7FE-4E6D-8524-7FA178919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542198-BB98-4F92-A79E-3141BBF8B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695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015BB7-6C35-42DB-8F02-15B2FAA52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1922B5-E1ED-45A7-BCCC-DA1712FB92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2E4F3D0-BDED-40BB-B873-2B0B2BBA75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2F6C46-670F-4C45-9234-2722AF3E2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D0FB66-6D7F-4520-B60D-1C39C8E29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3C434B-2ED3-4B42-903E-566E2A588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682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8C5676-E0FC-4A9E-BB5E-483D72D10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7822BD-1175-4408-B03E-55768E339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6A19B5-6108-4E2F-A463-C109A07E8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984643-0B93-4F63-A2C8-7A8D13A046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158F0FA-DCD8-43F5-857E-705204D093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0440495-888A-4DA8-B254-DECC6591C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837D378-DAD6-4936-A9D6-49ACA7A11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95C7750-B040-4225-9464-50D2390E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059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3348D3-C42B-4F9E-AA6E-BF24B1C26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71F5175-25D7-41D4-B59C-DB586F113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D85C2DA-4B13-47A2-8143-91A15EF11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CD10D38-0189-497C-A864-1E169FFF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140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9B110CA-C4EC-4141-AB24-4184330BF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0EFCCC3-A10B-40DB-AD09-426CE5921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F39B2D-5F77-4096-9E02-B2E763B67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970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625B6F-9232-4870-B7AB-F8E95B240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583FEA-14D4-42A0-A228-0966347E5A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CFF117-8C3A-4C9C-AB37-8EC8E8E18E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EDDDC8-2FD1-404F-BCC3-867E6ED0D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576F38-0694-4FE6-A8E5-4AE422126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EFA16F-12A1-4836-A595-BF47F3AF3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384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1C2699-FF8D-4E5D-A90E-7C571F6F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A722273-F193-401A-87B0-E228AB86D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099C33-8219-4EB5-9B85-02A5F39D4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C841B8-EA86-484E-9DFF-A899384A9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1073F0-E20C-4597-9FF4-4E8B5E600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845663-7E33-4DCB-976A-EED3D9300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722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78DCD7B-4CC3-4178-BC25-55B9DA9D1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ABE504-1CB0-488E-9F5B-07D577F3D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898CEB-E942-44A5-B040-F0FAE1CD71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42E84-F7F3-44C5-A900-734FF9303F26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C40496-E919-46DC-B1DA-7EA5ABC2C5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54D484-ED52-4F4A-A057-B63CC9C2F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CDEEA-D87B-4279-98C6-BE0C724E92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230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7E59D17-8548-4BAB-A5B6-7D947C2E87A1}"/>
              </a:ext>
            </a:extLst>
          </p:cNvPr>
          <p:cNvSpPr/>
          <p:nvPr/>
        </p:nvSpPr>
        <p:spPr>
          <a:xfrm>
            <a:off x="0" y="1412776"/>
            <a:ext cx="10488488" cy="295232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B631CE-9F13-426E-A7F3-CAE1182F56A9}"/>
              </a:ext>
            </a:extLst>
          </p:cNvPr>
          <p:cNvSpPr txBox="1"/>
          <p:nvPr/>
        </p:nvSpPr>
        <p:spPr>
          <a:xfrm>
            <a:off x="1127447" y="1977575"/>
            <a:ext cx="5573603" cy="1508105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/>
        </p:spPr>
        <p:txBody>
          <a:bodyPr wrap="square" rtlCol="0">
            <a:spAutoFit/>
            <a:sp3d/>
          </a:bodyPr>
          <a:lstStyle/>
          <a:p>
            <a:r>
              <a:rPr lang="ko-KR" altLang="en-US" sz="6000" b="1" dirty="0">
                <a:solidFill>
                  <a:schemeClr val="bg1"/>
                </a:solidFill>
                <a:latin typeface="+mj-lt"/>
                <a:ea typeface="a타이틀고딕2" panose="02020600000000000000" pitchFamily="18" charset="-127"/>
              </a:rPr>
              <a:t>포켓 보디가드 </a:t>
            </a:r>
            <a:endParaRPr lang="en-US" altLang="ko-KR" sz="6000" b="1" dirty="0">
              <a:solidFill>
                <a:schemeClr val="bg1"/>
              </a:solidFill>
              <a:latin typeface="+mj-lt"/>
              <a:ea typeface="a타이틀고딕2" panose="02020600000000000000" pitchFamily="18" charset="-127"/>
            </a:endParaRPr>
          </a:p>
          <a:p>
            <a:r>
              <a:rPr lang="ko-KR" altLang="en-US" sz="1600" b="1" dirty="0">
                <a:solidFill>
                  <a:schemeClr val="bg1"/>
                </a:solidFill>
                <a:ea typeface="a타이틀고딕2" panose="02020600000000000000" pitchFamily="18" charset="-127"/>
              </a:rPr>
              <a:t>사회적 약자의 안전을 위한 자동경보 호출 시스템</a:t>
            </a:r>
            <a:endParaRPr lang="en-US" altLang="ko-KR" sz="4400" b="1" dirty="0">
              <a:solidFill>
                <a:schemeClr val="bg1"/>
              </a:solidFill>
              <a:ea typeface="a타이틀고딕2" panose="02020600000000000000" pitchFamily="18" charset="-127"/>
            </a:endParaRPr>
          </a:p>
          <a:p>
            <a:endParaRPr lang="ko-KR" altLang="en-US" sz="1600" b="1" dirty="0">
              <a:solidFill>
                <a:schemeClr val="bg1"/>
              </a:solidFill>
              <a:latin typeface="+mj-lt"/>
              <a:ea typeface="a타이틀고딕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2D1B27-38DB-4BA2-B7F1-05E006BFAF35}"/>
              </a:ext>
            </a:extLst>
          </p:cNvPr>
          <p:cNvSpPr txBox="1"/>
          <p:nvPr/>
        </p:nvSpPr>
        <p:spPr>
          <a:xfrm>
            <a:off x="7511205" y="3566389"/>
            <a:ext cx="2808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+mj-lt"/>
                <a:ea typeface="a타이틀고딕2" panose="02020600000000000000" pitchFamily="18" charset="-127"/>
              </a:rPr>
              <a:t>Safe Defender</a:t>
            </a:r>
          </a:p>
          <a:p>
            <a:pPr algn="r"/>
            <a:r>
              <a:rPr lang="ko-KR" altLang="en-US" sz="1600" dirty="0">
                <a:solidFill>
                  <a:schemeClr val="bg1"/>
                </a:solidFill>
                <a:latin typeface="+mj-lt"/>
                <a:ea typeface="a타이틀고딕2" panose="02020600000000000000" pitchFamily="18" charset="-127"/>
              </a:rPr>
              <a:t>이상우 외 </a:t>
            </a:r>
            <a:r>
              <a:rPr lang="en-US" altLang="ko-KR" sz="1600" dirty="0">
                <a:solidFill>
                  <a:schemeClr val="bg1"/>
                </a:solidFill>
                <a:latin typeface="+mj-lt"/>
                <a:ea typeface="a타이틀고딕2" panose="02020600000000000000" pitchFamily="18" charset="-127"/>
              </a:rPr>
              <a:t>2</a:t>
            </a:r>
            <a:r>
              <a:rPr lang="ko-KR" altLang="en-US" sz="1600" dirty="0">
                <a:solidFill>
                  <a:schemeClr val="bg1"/>
                </a:solidFill>
                <a:latin typeface="+mj-lt"/>
                <a:ea typeface="a타이틀고딕2" panose="02020600000000000000" pitchFamily="18" charset="-127"/>
              </a:rPr>
              <a:t>인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19B98A7-A5D4-4ECF-9C23-00FE28BEE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FAB4E-0A4C-42F8-B42A-20F9E446B19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369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90842B4A-2864-42A4-AD56-77E91C2AF50D}"/>
              </a:ext>
            </a:extLst>
          </p:cNvPr>
          <p:cNvCxnSpPr>
            <a:cxnSpLocks/>
          </p:cNvCxnSpPr>
          <p:nvPr/>
        </p:nvCxnSpPr>
        <p:spPr>
          <a:xfrm>
            <a:off x="6600056" y="3248980"/>
            <a:ext cx="93610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4BD86F5D-1ED2-4E24-A109-16415DF88F3C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2927648" y="2204864"/>
            <a:ext cx="22322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E708E7D3-036C-4BB6-835C-EED4E97147CB}"/>
              </a:ext>
            </a:extLst>
          </p:cNvPr>
          <p:cNvCxnSpPr>
            <a:cxnSpLocks/>
          </p:cNvCxnSpPr>
          <p:nvPr/>
        </p:nvCxnSpPr>
        <p:spPr>
          <a:xfrm>
            <a:off x="5879976" y="2447323"/>
            <a:ext cx="0" cy="6216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7F04B97A-D925-43AF-8F44-7C0911272F12}"/>
              </a:ext>
            </a:extLst>
          </p:cNvPr>
          <p:cNvCxnSpPr>
            <a:cxnSpLocks/>
          </p:cNvCxnSpPr>
          <p:nvPr/>
        </p:nvCxnSpPr>
        <p:spPr>
          <a:xfrm flipV="1">
            <a:off x="2639616" y="2492896"/>
            <a:ext cx="0" cy="7920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AA8A347D-9B64-4CAA-9E21-6C1D8FA1D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FAB4E-0A4C-42F8-B42A-20F9E446B19C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D7D0A8-45C2-42EA-93A6-E9A24D16AA64}"/>
              </a:ext>
            </a:extLst>
          </p:cNvPr>
          <p:cNvSpPr/>
          <p:nvPr/>
        </p:nvSpPr>
        <p:spPr>
          <a:xfrm>
            <a:off x="2279576" y="1916832"/>
            <a:ext cx="648072" cy="5760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BM</a:t>
            </a:r>
            <a:endParaRPr lang="ko-KR" altLang="en-US" sz="2400" dirty="0">
              <a:solidFill>
                <a:schemeClr val="tx1"/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2BCAA1E-C3A2-4D3E-8F44-87A8D8B53489}"/>
              </a:ext>
            </a:extLst>
          </p:cNvPr>
          <p:cNvSpPr/>
          <p:nvPr/>
        </p:nvSpPr>
        <p:spPr>
          <a:xfrm>
            <a:off x="5375920" y="3068960"/>
            <a:ext cx="1152128" cy="5760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저가형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9B2B820-64FD-4B0D-880E-C87A09EC26E1}"/>
              </a:ext>
            </a:extLst>
          </p:cNvPr>
          <p:cNvSpPr/>
          <p:nvPr/>
        </p:nvSpPr>
        <p:spPr>
          <a:xfrm>
            <a:off x="5231904" y="1916832"/>
            <a:ext cx="1368152" cy="5760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 기기판매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8D8FDBF-EBCD-45D2-8A18-5C008DF5B282}"/>
              </a:ext>
            </a:extLst>
          </p:cNvPr>
          <p:cNvSpPr/>
          <p:nvPr/>
        </p:nvSpPr>
        <p:spPr>
          <a:xfrm>
            <a:off x="5375920" y="4293096"/>
            <a:ext cx="1152128" cy="5760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고가형</a:t>
            </a:r>
            <a:endParaRPr lang="ko-KR" altLang="en-US" sz="2400">
              <a:solidFill>
                <a:schemeClr val="tx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3355881-C08E-48E4-B0F2-434BE71315B3}"/>
              </a:ext>
            </a:extLst>
          </p:cNvPr>
          <p:cNvSpPr/>
          <p:nvPr/>
        </p:nvSpPr>
        <p:spPr>
          <a:xfrm>
            <a:off x="7608168" y="2888940"/>
            <a:ext cx="3672408" cy="10801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광고</a:t>
            </a:r>
            <a:r>
              <a:rPr lang="en-US" altLang="ko-KR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-</a:t>
            </a:r>
            <a:r>
              <a:rPr lang="ko-KR" altLang="en-US" dirty="0" err="1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인앱</a:t>
            </a:r>
            <a:r>
              <a:rPr lang="ko-KR" altLang="en-US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 광고를 통한 수익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8FE1FF6-38C0-4C53-8885-B326ED9713C2}"/>
              </a:ext>
            </a:extLst>
          </p:cNvPr>
          <p:cNvSpPr/>
          <p:nvPr/>
        </p:nvSpPr>
        <p:spPr>
          <a:xfrm>
            <a:off x="7608168" y="4293096"/>
            <a:ext cx="3744416" cy="15121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월정액</a:t>
            </a:r>
            <a:r>
              <a:rPr lang="ko-KR" altLang="en-US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 납부</a:t>
            </a:r>
            <a:endParaRPr lang="en-US" altLang="ko-KR" dirty="0">
              <a:solidFill>
                <a:schemeClr val="tx1"/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ko-KR" altLang="en-US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     </a:t>
            </a:r>
            <a:r>
              <a:rPr lang="en-US" altLang="ko-KR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- </a:t>
            </a:r>
            <a:r>
              <a:rPr lang="ko-KR" altLang="en-US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부가 서비스 제공</a:t>
            </a:r>
            <a:endParaRPr lang="en-US" altLang="ko-KR" dirty="0">
              <a:solidFill>
                <a:schemeClr val="tx1"/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       </a:t>
            </a:r>
            <a:r>
              <a:rPr lang="ko-KR" altLang="en-US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디바이스 관리</a:t>
            </a:r>
            <a:r>
              <a:rPr lang="en-US" altLang="ko-KR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&amp;</a:t>
            </a:r>
            <a:r>
              <a:rPr lang="ko-KR" altLang="en-US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데이터 분석</a:t>
            </a:r>
            <a:r>
              <a:rPr lang="en-US" altLang="ko-KR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커스터</a:t>
            </a:r>
            <a:r>
              <a:rPr lang="ko-KR" altLang="en-US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dirty="0" err="1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마이징</a:t>
            </a:r>
            <a:r>
              <a:rPr lang="ko-KR" altLang="en-US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– </a:t>
            </a:r>
            <a:r>
              <a:rPr lang="ko-KR" altLang="en-US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업체별 맞춤 제작 </a:t>
            </a:r>
            <a:endParaRPr lang="en-US" altLang="ko-KR" dirty="0">
              <a:solidFill>
                <a:schemeClr val="tx1"/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B3CF16A8-C56C-401D-818B-E2E6AA6BD3D5}"/>
              </a:ext>
            </a:extLst>
          </p:cNvPr>
          <p:cNvCxnSpPr>
            <a:cxnSpLocks/>
          </p:cNvCxnSpPr>
          <p:nvPr/>
        </p:nvCxnSpPr>
        <p:spPr>
          <a:xfrm>
            <a:off x="2891644" y="2996952"/>
            <a:ext cx="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F0578DF-54D2-434F-AEF4-6054FB6760D9}"/>
              </a:ext>
            </a:extLst>
          </p:cNvPr>
          <p:cNvSpPr/>
          <p:nvPr/>
        </p:nvSpPr>
        <p:spPr>
          <a:xfrm>
            <a:off x="911424" y="3356992"/>
            <a:ext cx="3600400" cy="187220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여성</a:t>
            </a:r>
            <a:endParaRPr lang="en-US" altLang="ko-KR" sz="2000" dirty="0">
              <a:solidFill>
                <a:schemeClr val="tx1"/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온라인 </a:t>
            </a:r>
            <a:r>
              <a:rPr lang="en-US" altLang="ko-KR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(</a:t>
            </a:r>
            <a:r>
              <a:rPr lang="ko-KR" altLang="en-US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소셜커머스</a:t>
            </a:r>
            <a:r>
              <a:rPr lang="en-US" altLang="ko-KR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유치원</a:t>
            </a:r>
            <a:r>
              <a:rPr lang="en-US" altLang="ko-KR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초등학교 학부모 대상</a:t>
            </a:r>
            <a:endParaRPr lang="en-US" altLang="ko-KR" sz="2000" dirty="0">
              <a:solidFill>
                <a:schemeClr val="tx1"/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양로원</a:t>
            </a:r>
            <a:r>
              <a:rPr lang="en-US" altLang="ko-KR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 (</a:t>
            </a:r>
            <a:r>
              <a:rPr lang="ko-KR" altLang="en-US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요양병원 조무사</a:t>
            </a:r>
            <a:r>
              <a:rPr lang="en-US" altLang="ko-KR" sz="2000" dirty="0">
                <a:solidFill>
                  <a:schemeClr val="tx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)</a:t>
            </a:r>
            <a:endParaRPr lang="ko-KR" altLang="en-US" sz="2000" dirty="0">
              <a:solidFill>
                <a:schemeClr val="tx1"/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2615DBD2-6D13-4F2B-A885-7A26A8A5F88F}"/>
              </a:ext>
            </a:extLst>
          </p:cNvPr>
          <p:cNvCxnSpPr>
            <a:cxnSpLocks/>
          </p:cNvCxnSpPr>
          <p:nvPr/>
        </p:nvCxnSpPr>
        <p:spPr>
          <a:xfrm>
            <a:off x="5879976" y="3645024"/>
            <a:ext cx="0" cy="6216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525203C1-8624-4C7A-A824-8B22212FFE72}"/>
              </a:ext>
            </a:extLst>
          </p:cNvPr>
          <p:cNvCxnSpPr>
            <a:cxnSpLocks/>
          </p:cNvCxnSpPr>
          <p:nvPr/>
        </p:nvCxnSpPr>
        <p:spPr>
          <a:xfrm>
            <a:off x="6600056" y="4581128"/>
            <a:ext cx="100811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646D42DF-0E87-4A33-B4AB-2C402C1E5681}"/>
              </a:ext>
            </a:extLst>
          </p:cNvPr>
          <p:cNvGrpSpPr/>
          <p:nvPr/>
        </p:nvGrpSpPr>
        <p:grpSpPr>
          <a:xfrm>
            <a:off x="-1" y="0"/>
            <a:ext cx="12192001" cy="1021080"/>
            <a:chOff x="-1" y="0"/>
            <a:chExt cx="12192001" cy="1021080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CEEEFBF-27D1-4E34-91AD-F85856B82071}"/>
                </a:ext>
              </a:extLst>
            </p:cNvPr>
            <p:cNvGrpSpPr/>
            <p:nvPr/>
          </p:nvGrpSpPr>
          <p:grpSpPr>
            <a:xfrm>
              <a:off x="-1" y="0"/>
              <a:ext cx="4053387" cy="1021080"/>
              <a:chOff x="-1" y="0"/>
              <a:chExt cx="4053387" cy="1021080"/>
            </a:xfrm>
          </p:grpSpPr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1A0494AE-88BE-4D69-9435-497A2519F7DA}"/>
                  </a:ext>
                </a:extLst>
              </p:cNvPr>
              <p:cNvGrpSpPr/>
              <p:nvPr/>
            </p:nvGrpSpPr>
            <p:grpSpPr>
              <a:xfrm>
                <a:off x="-1" y="0"/>
                <a:ext cx="3998796" cy="1021080"/>
                <a:chOff x="0" y="0"/>
                <a:chExt cx="4583832" cy="1268760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29" name="순서도: 처리 28">
                  <a:extLst>
                    <a:ext uri="{FF2B5EF4-FFF2-40B4-BE49-F238E27FC236}">
                      <a16:creationId xmlns:a16="http://schemas.microsoft.com/office/drawing/2014/main" id="{3F1B483A-174B-43EC-91E9-4DBA3138957D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223792" cy="1268760"/>
                </a:xfrm>
                <a:prstGeom prst="flowChartProces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이등변 삼각형 29">
                  <a:extLst>
                    <a:ext uri="{FF2B5EF4-FFF2-40B4-BE49-F238E27FC236}">
                      <a16:creationId xmlns:a16="http://schemas.microsoft.com/office/drawing/2014/main" id="{35CD4D8F-B346-4CD1-A43E-D69F1C58FAC8}"/>
                    </a:ext>
                  </a:extLst>
                </p:cNvPr>
                <p:cNvSpPr/>
                <p:nvPr/>
              </p:nvSpPr>
              <p:spPr>
                <a:xfrm>
                  <a:off x="4223792" y="0"/>
                  <a:ext cx="360040" cy="1268760"/>
                </a:xfrm>
                <a:prstGeom prst="triangle">
                  <a:avLst>
                    <a:gd name="adj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8" name="TextBox 7">
                <a:extLst>
                  <a:ext uri="{FF2B5EF4-FFF2-40B4-BE49-F238E27FC236}">
                    <a16:creationId xmlns:a16="http://schemas.microsoft.com/office/drawing/2014/main" id="{362D47F8-55DE-4CCB-9EA6-62FC77A16D73}"/>
                  </a:ext>
                </a:extLst>
              </p:cNvPr>
              <p:cNvSpPr txBox="1"/>
              <p:nvPr/>
            </p:nvSpPr>
            <p:spPr>
              <a:xfrm>
                <a:off x="335360" y="48875"/>
                <a:ext cx="3718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5400" b="1" dirty="0">
                    <a:solidFill>
                      <a:schemeClr val="bg1"/>
                    </a:solidFill>
                    <a:latin typeface="a타이틀고딕2" panose="02020600000000000000" pitchFamily="18" charset="-127"/>
                    <a:ea typeface="a타이틀고딕2" panose="02020600000000000000" pitchFamily="18" charset="-127"/>
                  </a:rPr>
                  <a:t>03  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a타이틀고딕1" panose="02020600000000000000" pitchFamily="18" charset="-127"/>
                    <a:ea typeface="a타이틀고딕1" panose="02020600000000000000" pitchFamily="18" charset="-127"/>
                  </a:rPr>
                  <a:t>진행상황 </a:t>
                </a:r>
                <a:r>
                  <a:rPr lang="en-US" altLang="ko-KR" sz="2800" dirty="0">
                    <a:solidFill>
                      <a:schemeClr val="bg1"/>
                    </a:solidFill>
                    <a:latin typeface="a타이틀고딕1" panose="02020600000000000000" pitchFamily="18" charset="-127"/>
                    <a:ea typeface="a타이틀고딕1" panose="02020600000000000000" pitchFamily="18" charset="-127"/>
                  </a:rPr>
                  <a:t>– </a:t>
                </a:r>
                <a:r>
                  <a:rPr lang="en-US" altLang="ko-KR" sz="2000" dirty="0">
                    <a:solidFill>
                      <a:schemeClr val="bg1"/>
                    </a:solidFill>
                    <a:latin typeface="a타이틀고딕1" panose="02020600000000000000" pitchFamily="18" charset="-127"/>
                    <a:ea typeface="a타이틀고딕1" panose="02020600000000000000" pitchFamily="18" charset="-127"/>
                  </a:rPr>
                  <a:t>BM</a:t>
                </a:r>
                <a:endParaRPr lang="en-US" altLang="ko-KR" sz="2800" dirty="0">
                  <a:solidFill>
                    <a:schemeClr val="bg1"/>
                  </a:solidFill>
                  <a:latin typeface="a타이틀고딕1" panose="02020600000000000000" pitchFamily="18" charset="-127"/>
                  <a:ea typeface="a타이틀고딕1" panose="02020600000000000000" pitchFamily="18" charset="-127"/>
                </a:endParaRPr>
              </a:p>
            </p:txBody>
          </p:sp>
        </p:grp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918617AE-23D0-464D-93BA-569F417D5FC0}"/>
                </a:ext>
              </a:extLst>
            </p:cNvPr>
            <p:cNvCxnSpPr>
              <a:cxnSpLocks/>
            </p:cNvCxnSpPr>
            <p:nvPr/>
          </p:nvCxnSpPr>
          <p:spPr>
            <a:xfrm>
              <a:off x="3791744" y="995805"/>
              <a:ext cx="8400256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9411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9503390D-66FC-4E18-B23F-987B3EE1B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FAB4E-0A4C-42F8-B42A-20F9E446B19C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6E7DB82-C4E3-4B90-A10D-2965A3ADE71F}"/>
              </a:ext>
            </a:extLst>
          </p:cNvPr>
          <p:cNvSpPr txBox="1"/>
          <p:nvPr/>
        </p:nvSpPr>
        <p:spPr>
          <a:xfrm>
            <a:off x="3020507" y="2545074"/>
            <a:ext cx="6593908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2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샘플로 시제품 만들기  </a:t>
            </a:r>
            <a:endParaRPr lang="en-US" altLang="ko-KR" sz="24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endParaRPr lang="en-US" altLang="ko-KR" sz="2400" dirty="0" smtClean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en-US" altLang="ko-KR" sz="2400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2. </a:t>
            </a:r>
            <a:r>
              <a:rPr lang="ko-KR" altLang="en-US" sz="2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외관 디자인 설계 중 </a:t>
            </a:r>
          </a:p>
          <a:p>
            <a:endParaRPr lang="en-US" altLang="ko-KR" sz="20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en-US" altLang="ko-KR" sz="2400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3. </a:t>
            </a:r>
            <a:r>
              <a:rPr lang="ko-KR" altLang="en-US" sz="2400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앱 기능 개선</a:t>
            </a:r>
            <a:endParaRPr lang="en-US" altLang="ko-KR" sz="2400" dirty="0" smtClean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endParaRPr lang="en-US" altLang="ko-KR" sz="24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en-US" altLang="ko-KR" sz="2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4</a:t>
            </a:r>
            <a:r>
              <a:rPr lang="en-US" altLang="ko-KR" sz="2400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. </a:t>
            </a:r>
            <a:r>
              <a:rPr lang="ko-KR" altLang="en-US" sz="2400" dirty="0" smtClean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동아리 </a:t>
            </a:r>
            <a:r>
              <a:rPr lang="ko-KR" altLang="en-US" sz="2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내부에서 테스트 후 교내에서 진행 예정 </a:t>
            </a:r>
            <a:endParaRPr lang="en-US" altLang="ko-KR" sz="24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endParaRPr lang="en-US" altLang="ko-KR" sz="24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342900" indent="-342900">
              <a:buFont typeface="+mj-lt"/>
              <a:buAutoNum type="arabicPeriod"/>
            </a:pPr>
            <a:endParaRPr lang="ko-KR" altLang="en-US" sz="24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22BEE17-E3A7-44AF-AB22-BA36A916B1ED}"/>
              </a:ext>
            </a:extLst>
          </p:cNvPr>
          <p:cNvGrpSpPr/>
          <p:nvPr/>
        </p:nvGrpSpPr>
        <p:grpSpPr>
          <a:xfrm>
            <a:off x="-1" y="0"/>
            <a:ext cx="12192001" cy="1021080"/>
            <a:chOff x="-1" y="0"/>
            <a:chExt cx="12192001" cy="102108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DB1F2947-B5E9-4027-947E-87BDE14D61B2}"/>
                </a:ext>
              </a:extLst>
            </p:cNvPr>
            <p:cNvGrpSpPr/>
            <p:nvPr/>
          </p:nvGrpSpPr>
          <p:grpSpPr>
            <a:xfrm>
              <a:off x="-1" y="0"/>
              <a:ext cx="4053387" cy="1021080"/>
              <a:chOff x="-1" y="0"/>
              <a:chExt cx="4053387" cy="1021080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533A6CAA-9BAE-4AFD-9A73-E9F0316BAD1A}"/>
                  </a:ext>
                </a:extLst>
              </p:cNvPr>
              <p:cNvGrpSpPr/>
              <p:nvPr/>
            </p:nvGrpSpPr>
            <p:grpSpPr>
              <a:xfrm>
                <a:off x="-1" y="0"/>
                <a:ext cx="3998796" cy="1021080"/>
                <a:chOff x="0" y="0"/>
                <a:chExt cx="4583832" cy="1268760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19" name="순서도: 처리 18">
                  <a:extLst>
                    <a:ext uri="{FF2B5EF4-FFF2-40B4-BE49-F238E27FC236}">
                      <a16:creationId xmlns:a16="http://schemas.microsoft.com/office/drawing/2014/main" id="{F1CF4CFB-92AA-4C48-B129-7092C5474941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223792" cy="1268760"/>
                </a:xfrm>
                <a:prstGeom prst="flowChartProces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7" name="이등변 삼각형 26">
                  <a:extLst>
                    <a:ext uri="{FF2B5EF4-FFF2-40B4-BE49-F238E27FC236}">
                      <a16:creationId xmlns:a16="http://schemas.microsoft.com/office/drawing/2014/main" id="{CDE2F1AF-8E8B-4715-B344-0C03EB0CDE58}"/>
                    </a:ext>
                  </a:extLst>
                </p:cNvPr>
                <p:cNvSpPr/>
                <p:nvPr/>
              </p:nvSpPr>
              <p:spPr>
                <a:xfrm>
                  <a:off x="4223792" y="0"/>
                  <a:ext cx="360040" cy="1268760"/>
                </a:xfrm>
                <a:prstGeom prst="triangle">
                  <a:avLst>
                    <a:gd name="adj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8" name="TextBox 7">
                <a:extLst>
                  <a:ext uri="{FF2B5EF4-FFF2-40B4-BE49-F238E27FC236}">
                    <a16:creationId xmlns:a16="http://schemas.microsoft.com/office/drawing/2014/main" id="{F4B45507-96CC-4AB1-ABF1-456C9A46F96A}"/>
                  </a:ext>
                </a:extLst>
              </p:cNvPr>
              <p:cNvSpPr txBox="1"/>
              <p:nvPr/>
            </p:nvSpPr>
            <p:spPr>
              <a:xfrm>
                <a:off x="335360" y="48875"/>
                <a:ext cx="3718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5400" b="1" dirty="0">
                    <a:solidFill>
                      <a:schemeClr val="bg1"/>
                    </a:solidFill>
                    <a:latin typeface="a타이틀고딕2" panose="02020600000000000000" pitchFamily="18" charset="-127"/>
                    <a:ea typeface="a타이틀고딕2" panose="02020600000000000000" pitchFamily="18" charset="-127"/>
                  </a:rPr>
                  <a:t>04  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a타이틀고딕1" panose="02020600000000000000" pitchFamily="18" charset="-127"/>
                    <a:ea typeface="a타이틀고딕1" panose="02020600000000000000" pitchFamily="18" charset="-127"/>
                  </a:rPr>
                  <a:t>향후 계획 </a:t>
                </a:r>
                <a:endParaRPr lang="en-US" altLang="ko-KR" sz="2800" dirty="0">
                  <a:solidFill>
                    <a:schemeClr val="bg1"/>
                  </a:solidFill>
                  <a:latin typeface="a타이틀고딕1" panose="02020600000000000000" pitchFamily="18" charset="-127"/>
                  <a:ea typeface="a타이틀고딕1" panose="02020600000000000000" pitchFamily="18" charset="-127"/>
                </a:endParaRPr>
              </a:p>
            </p:txBody>
          </p:sp>
        </p:grp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EB63B2E-DC9A-4394-B190-0173DEBB2871}"/>
                </a:ext>
              </a:extLst>
            </p:cNvPr>
            <p:cNvCxnSpPr>
              <a:cxnSpLocks/>
            </p:cNvCxnSpPr>
            <p:nvPr/>
          </p:nvCxnSpPr>
          <p:spPr>
            <a:xfrm>
              <a:off x="3791744" y="995805"/>
              <a:ext cx="8400256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E3443576-4778-4D30-8CDD-63216F2785C2}"/>
              </a:ext>
            </a:extLst>
          </p:cNvPr>
          <p:cNvSpPr/>
          <p:nvPr/>
        </p:nvSpPr>
        <p:spPr>
          <a:xfrm>
            <a:off x="2931366" y="2080590"/>
            <a:ext cx="6772191" cy="3819249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2821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순서도: 처리 1">
            <a:extLst>
              <a:ext uri="{FF2B5EF4-FFF2-40B4-BE49-F238E27FC236}">
                <a16:creationId xmlns:a16="http://schemas.microsoft.com/office/drawing/2014/main" id="{B4424F19-2C03-4F18-8A46-405A8D4BF282}"/>
              </a:ext>
            </a:extLst>
          </p:cNvPr>
          <p:cNvSpPr/>
          <p:nvPr/>
        </p:nvSpPr>
        <p:spPr>
          <a:xfrm>
            <a:off x="0" y="1124744"/>
            <a:ext cx="10200456" cy="4392488"/>
          </a:xfrm>
          <a:prstGeom prst="flowChartProcess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4BFECE-B800-47A5-8002-9FDBEC46711F}"/>
              </a:ext>
            </a:extLst>
          </p:cNvPr>
          <p:cNvSpPr txBox="1"/>
          <p:nvPr/>
        </p:nvSpPr>
        <p:spPr>
          <a:xfrm>
            <a:off x="983432" y="2274838"/>
            <a:ext cx="772358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300" dirty="0"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모두가</a:t>
            </a:r>
            <a:r>
              <a:rPr lang="en-US" altLang="ko-KR" sz="3200" spc="300" dirty="0"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3200" spc="300" dirty="0"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안전하고 행복한 세상</a:t>
            </a:r>
            <a:endParaRPr lang="en-US" altLang="ko-KR" sz="3200" spc="300" dirty="0">
              <a:solidFill>
                <a:schemeClr val="bg1"/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ko-KR" altLang="en-US" sz="3200" spc="300" dirty="0"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사회적 약자가 </a:t>
            </a:r>
            <a:r>
              <a:rPr lang="ko-KR" altLang="en-US" sz="3200" spc="300" dirty="0" err="1"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위험으로부터</a:t>
            </a:r>
            <a:r>
              <a:rPr lang="ko-KR" altLang="en-US" sz="3200" spc="300" dirty="0"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3200" b="1" spc="300" dirty="0"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안전</a:t>
            </a:r>
            <a:r>
              <a:rPr lang="ko-KR" altLang="en-US" sz="3200" spc="300" dirty="0"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한 세상</a:t>
            </a:r>
            <a:endParaRPr lang="en-US" altLang="ko-KR" sz="3200" spc="300" dirty="0">
              <a:solidFill>
                <a:schemeClr val="bg1"/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en-US" altLang="ko-KR" sz="3200" b="1" spc="300" dirty="0"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SD</a:t>
            </a:r>
            <a:r>
              <a:rPr lang="ko-KR" altLang="en-US" sz="3200" spc="300" dirty="0"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가 해내겠습니다</a:t>
            </a:r>
            <a:r>
              <a:rPr lang="en-US" altLang="ko-KR" sz="3200" spc="300" dirty="0">
                <a:solidFill>
                  <a:schemeClr val="bg1"/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.</a:t>
            </a:r>
          </a:p>
          <a:p>
            <a:endParaRPr lang="ko-KR" altLang="en-US" sz="3200" spc="300" dirty="0">
              <a:solidFill>
                <a:schemeClr val="bg1"/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49027A-742D-48E8-ABF9-C36BE80BD01C}"/>
              </a:ext>
            </a:extLst>
          </p:cNvPr>
          <p:cNvSpPr txBox="1"/>
          <p:nvPr/>
        </p:nvSpPr>
        <p:spPr>
          <a:xfrm>
            <a:off x="7248128" y="4005064"/>
            <a:ext cx="28083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한림대학교 창업동아리 </a:t>
            </a:r>
            <a:r>
              <a:rPr lang="en-US" altLang="ko-KR" sz="1600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SD</a:t>
            </a:r>
          </a:p>
          <a:p>
            <a:pPr algn="r"/>
            <a:endParaRPr lang="en-US" altLang="ko-KR" sz="1600" dirty="0">
              <a:solidFill>
                <a:schemeClr val="bg1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이상우</a:t>
            </a:r>
            <a:endParaRPr lang="en-US" altLang="ko-KR" sz="1600" dirty="0">
              <a:solidFill>
                <a:schemeClr val="bg1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  <a:p>
            <a:pPr algn="r"/>
            <a:r>
              <a:rPr lang="ko-KR" altLang="en-US" sz="1600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김기태</a:t>
            </a:r>
            <a:endParaRPr lang="en-US" altLang="ko-KR" sz="1600" dirty="0">
              <a:solidFill>
                <a:schemeClr val="bg1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  <a:p>
            <a:pPr algn="r"/>
            <a:r>
              <a:rPr lang="ko-KR" altLang="en-US" sz="1600" dirty="0" err="1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유안나</a:t>
            </a:r>
            <a:endParaRPr lang="ko-KR" altLang="en-US" sz="1600" dirty="0">
              <a:solidFill>
                <a:schemeClr val="bg1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A60B0B-0D49-4083-A032-11E96694B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FAB4E-0A4C-42F8-B42A-20F9E446B19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344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7">
            <a:extLst>
              <a:ext uri="{FF2B5EF4-FFF2-40B4-BE49-F238E27FC236}">
                <a16:creationId xmlns:a16="http://schemas.microsoft.com/office/drawing/2014/main" id="{5323D4F5-A796-449F-B9F5-C9CDA198AEBA}"/>
              </a:ext>
            </a:extLst>
          </p:cNvPr>
          <p:cNvSpPr txBox="1"/>
          <p:nvPr/>
        </p:nvSpPr>
        <p:spPr>
          <a:xfrm>
            <a:off x="335361" y="188640"/>
            <a:ext cx="18722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66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목차</a:t>
            </a:r>
            <a:endParaRPr lang="ko-KR" altLang="en-US" sz="3600" b="1" dirty="0">
              <a:solidFill>
                <a:schemeClr val="bg1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4110A8D-0115-4004-880A-6761DE77B4F7}"/>
              </a:ext>
            </a:extLst>
          </p:cNvPr>
          <p:cNvSpPr/>
          <p:nvPr/>
        </p:nvSpPr>
        <p:spPr>
          <a:xfrm>
            <a:off x="0" y="696035"/>
            <a:ext cx="623392" cy="53226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C68C67F-746C-418A-981C-3474F1032013}"/>
              </a:ext>
            </a:extLst>
          </p:cNvPr>
          <p:cNvSpPr txBox="1"/>
          <p:nvPr/>
        </p:nvSpPr>
        <p:spPr>
          <a:xfrm>
            <a:off x="980429" y="2847737"/>
            <a:ext cx="229503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u="sng" dirty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  <a:ea typeface="a타이틀고딕1" panose="02020600000000000000" pitchFamily="18" charset="-127"/>
              </a:rPr>
              <a:t>01</a:t>
            </a:r>
          </a:p>
          <a:p>
            <a:endParaRPr lang="en-US" altLang="ko-KR" sz="2800" dirty="0">
              <a:latin typeface="+mj-lt"/>
              <a:ea typeface="a타이틀고딕1" panose="02020600000000000000" pitchFamily="18" charset="-127"/>
            </a:endParaRPr>
          </a:p>
          <a:p>
            <a:r>
              <a:rPr lang="ko-KR" altLang="en-US" sz="2800" dirty="0">
                <a:latin typeface="+mj-lt"/>
                <a:ea typeface="a타이틀고딕1" panose="02020600000000000000" pitchFamily="18" charset="-127"/>
              </a:rPr>
              <a:t>시장 변경</a:t>
            </a:r>
            <a:endParaRPr lang="en-US" altLang="ko-KR" sz="2800" dirty="0">
              <a:latin typeface="+mj-lt"/>
              <a:ea typeface="a타이틀고딕1" panose="02020600000000000000" pitchFamily="18" charset="-127"/>
            </a:endParaRPr>
          </a:p>
          <a:p>
            <a:r>
              <a:rPr lang="en-US" altLang="ko-KR" dirty="0">
                <a:latin typeface="+mj-lt"/>
                <a:ea typeface="a타이틀고딕1" panose="02020600000000000000" pitchFamily="18" charset="-127"/>
              </a:rPr>
              <a:t>(</a:t>
            </a:r>
            <a:r>
              <a:rPr lang="ko-KR" altLang="en-US" dirty="0">
                <a:latin typeface="+mj-lt"/>
                <a:ea typeface="a타이틀고딕1" panose="02020600000000000000" pitchFamily="18" charset="-127"/>
              </a:rPr>
              <a:t>자전거</a:t>
            </a:r>
            <a:r>
              <a:rPr lang="en-US" altLang="ko-KR" dirty="0">
                <a:latin typeface="+mj-lt"/>
                <a:ea typeface="a타이틀고딕1" panose="02020600000000000000" pitchFamily="18" charset="-127"/>
              </a:rPr>
              <a:t>-&gt;</a:t>
            </a:r>
            <a:r>
              <a:rPr lang="ko-KR" altLang="en-US" dirty="0">
                <a:latin typeface="+mj-lt"/>
                <a:ea typeface="a타이틀고딕1" panose="02020600000000000000" pitchFamily="18" charset="-127"/>
              </a:rPr>
              <a:t>자동 경보기</a:t>
            </a:r>
            <a:r>
              <a:rPr lang="en-US" altLang="ko-KR" dirty="0">
                <a:latin typeface="+mj-lt"/>
                <a:ea typeface="a타이틀고딕1" panose="02020600000000000000" pitchFamily="18" charset="-127"/>
              </a:rPr>
              <a:t>)</a:t>
            </a:r>
            <a:endParaRPr lang="ko-KR" altLang="en-US" dirty="0">
              <a:latin typeface="+mj-lt"/>
              <a:ea typeface="a타이틀고딕1" panose="02020600000000000000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6B1A6EB-D7E9-44F6-A87A-10CF52E9CF85}"/>
              </a:ext>
            </a:extLst>
          </p:cNvPr>
          <p:cNvSpPr txBox="1"/>
          <p:nvPr/>
        </p:nvSpPr>
        <p:spPr>
          <a:xfrm>
            <a:off x="3636541" y="2847736"/>
            <a:ext cx="202559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u="sng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a타이틀고딕1" panose="02020600000000000000" pitchFamily="18" charset="-127"/>
              </a:rPr>
              <a:t>02</a:t>
            </a:r>
          </a:p>
          <a:p>
            <a:endParaRPr lang="en-US" altLang="ko-KR" sz="2800" dirty="0">
              <a:latin typeface="+mj-lt"/>
              <a:ea typeface="a타이틀고딕1" panose="02020600000000000000" pitchFamily="18" charset="-127"/>
            </a:endParaRPr>
          </a:p>
          <a:p>
            <a:r>
              <a:rPr lang="ko-KR" altLang="en-US" sz="2800" dirty="0">
                <a:latin typeface="+mj-lt"/>
                <a:ea typeface="a타이틀고딕1" panose="02020600000000000000" pitchFamily="18" charset="-127"/>
              </a:rPr>
              <a:t>아이템 소개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6745B92-0790-4535-A2ED-F5D13674D447}"/>
              </a:ext>
            </a:extLst>
          </p:cNvPr>
          <p:cNvSpPr txBox="1"/>
          <p:nvPr/>
        </p:nvSpPr>
        <p:spPr>
          <a:xfrm>
            <a:off x="6534799" y="2861385"/>
            <a:ext cx="222706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u="sng" dirty="0">
                <a:solidFill>
                  <a:schemeClr val="accent1">
                    <a:lumMod val="75000"/>
                  </a:schemeClr>
                </a:solidFill>
                <a:latin typeface="+mj-lt"/>
                <a:ea typeface="a타이틀고딕1" panose="02020600000000000000" pitchFamily="18" charset="-127"/>
              </a:rPr>
              <a:t>03</a:t>
            </a:r>
          </a:p>
          <a:p>
            <a:endParaRPr lang="en-US" altLang="ko-KR" sz="2800" dirty="0">
              <a:latin typeface="+mj-lt"/>
              <a:ea typeface="a타이틀고딕1" panose="02020600000000000000" pitchFamily="18" charset="-127"/>
            </a:endParaRPr>
          </a:p>
          <a:p>
            <a:r>
              <a:rPr lang="ko-KR" altLang="en-US" sz="2800" dirty="0">
                <a:latin typeface="+mj-lt"/>
                <a:ea typeface="a타이틀고딕1" panose="02020600000000000000" pitchFamily="18" charset="-127"/>
              </a:rPr>
              <a:t>개발진행상황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9C3AFC-9D4C-44EB-A0A0-A07A5904F786}"/>
              </a:ext>
            </a:extLst>
          </p:cNvPr>
          <p:cNvSpPr txBox="1"/>
          <p:nvPr/>
        </p:nvSpPr>
        <p:spPr>
          <a:xfrm>
            <a:off x="645874" y="626426"/>
            <a:ext cx="3168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+mj-lt"/>
                <a:ea typeface="a타이틀고딕2" panose="02020600000000000000" pitchFamily="18" charset="-127"/>
              </a:rPr>
              <a:t>진행순서</a:t>
            </a:r>
            <a:endParaRPr lang="en-US" altLang="ko-KR" sz="3600" dirty="0">
              <a:latin typeface="+mj-lt"/>
              <a:ea typeface="a타이틀고딕2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F53FE4-45C0-490B-8650-3A340CF92484}"/>
              </a:ext>
            </a:extLst>
          </p:cNvPr>
          <p:cNvSpPr txBox="1"/>
          <p:nvPr/>
        </p:nvSpPr>
        <p:spPr>
          <a:xfrm>
            <a:off x="9250704" y="2861385"/>
            <a:ext cx="161291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i="1" u="sng" dirty="0">
                <a:solidFill>
                  <a:schemeClr val="accent1">
                    <a:lumMod val="50000"/>
                  </a:schemeClr>
                </a:solidFill>
                <a:latin typeface="+mj-lt"/>
                <a:ea typeface="a타이틀고딕1" panose="02020600000000000000" pitchFamily="18" charset="-127"/>
              </a:rPr>
              <a:t>04</a:t>
            </a:r>
          </a:p>
          <a:p>
            <a:endParaRPr lang="en-US" altLang="ko-KR" sz="2800" dirty="0">
              <a:latin typeface="+mj-lt"/>
              <a:ea typeface="a타이틀고딕1" panose="02020600000000000000" pitchFamily="18" charset="-127"/>
            </a:endParaRPr>
          </a:p>
          <a:p>
            <a:r>
              <a:rPr lang="ko-KR" altLang="en-US" sz="2800" dirty="0">
                <a:latin typeface="+mj-lt"/>
                <a:ea typeface="a타이틀고딕1" panose="02020600000000000000" pitchFamily="18" charset="-127"/>
              </a:rPr>
              <a:t>향후 계획</a:t>
            </a:r>
          </a:p>
        </p:txBody>
      </p:sp>
    </p:spTree>
    <p:extLst>
      <p:ext uri="{BB962C8B-B14F-4D97-AF65-F5344CB8AC3E}">
        <p14:creationId xmlns:p14="http://schemas.microsoft.com/office/powerpoint/2010/main" val="3387240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D2A3372B-50DD-4586-9BED-06E75CF7B8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9577" y="157557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7C3C50D-D104-4584-B9E8-84A8E568B7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5877" y="3592368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948A53BE-51A2-40DE-B42E-2B19794256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3940" y="-32612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순서도: 처리 1">
            <a:extLst>
              <a:ext uri="{FF2B5EF4-FFF2-40B4-BE49-F238E27FC236}">
                <a16:creationId xmlns:a16="http://schemas.microsoft.com/office/drawing/2014/main" id="{3CEF1D5B-B73B-43CA-A61C-FB6D77D9AAEE}"/>
              </a:ext>
            </a:extLst>
          </p:cNvPr>
          <p:cNvSpPr/>
          <p:nvPr/>
        </p:nvSpPr>
        <p:spPr>
          <a:xfrm>
            <a:off x="600500" y="1706006"/>
            <a:ext cx="166907" cy="300215"/>
          </a:xfrm>
          <a:prstGeom prst="flowChartProcess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383131-3923-4FB7-BFA9-5E3D5DEEA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76670"/>
            <a:ext cx="2743200" cy="365125"/>
          </a:xfrm>
        </p:spPr>
        <p:txBody>
          <a:bodyPr/>
          <a:lstStyle/>
          <a:p>
            <a:fld id="{641FAB4E-0A4C-42F8-B42A-20F9E446B19C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2D737C-6DCC-47C0-8EF0-47F72B30D43A}"/>
              </a:ext>
            </a:extLst>
          </p:cNvPr>
          <p:cNvSpPr txBox="1"/>
          <p:nvPr/>
        </p:nvSpPr>
        <p:spPr>
          <a:xfrm>
            <a:off x="695400" y="1651415"/>
            <a:ext cx="35719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자전거 시장 </a:t>
            </a:r>
            <a:r>
              <a:rPr lang="en-US" altLang="ko-KR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-&gt; </a:t>
            </a:r>
            <a:r>
              <a:rPr lang="ko-KR" altLang="en-US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자동 경보기 시장</a:t>
            </a:r>
          </a:p>
        </p:txBody>
      </p:sp>
      <p:pic>
        <p:nvPicPr>
          <p:cNvPr id="20" name="Picture 5" descr="ìì ê±° ìì¥ì ëí ì´ë¯¸ì§ ê²ìê²°ê³¼">
            <a:extLst>
              <a:ext uri="{FF2B5EF4-FFF2-40B4-BE49-F238E27FC236}">
                <a16:creationId xmlns:a16="http://schemas.microsoft.com/office/drawing/2014/main" id="{FEC12E93-2737-4080-B50C-8C1AC7143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172" y="2169994"/>
            <a:ext cx="4423034" cy="241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F2742544-9D9F-4B23-A558-15D6B79345B6}"/>
              </a:ext>
            </a:extLst>
          </p:cNvPr>
          <p:cNvSpPr txBox="1"/>
          <p:nvPr/>
        </p:nvSpPr>
        <p:spPr>
          <a:xfrm>
            <a:off x="925366" y="4724436"/>
            <a:ext cx="4438204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시장규모 분석 결과 </a:t>
            </a:r>
            <a:endParaRPr lang="en-US" altLang="ko-KR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ko-KR" altLang="en-US" baseline="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자전거 시장은 </a:t>
            </a:r>
            <a:r>
              <a:rPr lang="en-US" altLang="ko-KR" baseline="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4808</a:t>
            </a:r>
            <a:r>
              <a:rPr lang="ko-KR" altLang="en-US" baseline="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만</a:t>
            </a:r>
            <a:r>
              <a:rPr lang="en-US" altLang="ko-KR" baseline="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,  </a:t>
            </a:r>
            <a:r>
              <a:rPr lang="ko-KR" altLang="en-US" baseline="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휠체어 시장은 </a:t>
            </a:r>
            <a:r>
              <a:rPr lang="en-US" altLang="ko-KR" baseline="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255</a:t>
            </a: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만</a:t>
            </a:r>
            <a:endParaRPr lang="en-US" altLang="ko-KR" baseline="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=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시장성을 고려한 </a:t>
            </a:r>
            <a:r>
              <a:rPr lang="ko-KR" altLang="en-US" sz="1600" dirty="0">
                <a:highlight>
                  <a:srgbClr val="FFFF00"/>
                </a:highlight>
                <a:latin typeface="a타이틀고딕1" panose="02020600000000000000" pitchFamily="18" charset="-127"/>
                <a:ea typeface="a타이틀고딕1" panose="02020600000000000000" pitchFamily="18" charset="-127"/>
              </a:rPr>
              <a:t>타겟 변경 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EDCC3CE-45A1-431A-BFB6-D755F35E7C6E}"/>
              </a:ext>
            </a:extLst>
          </p:cNvPr>
          <p:cNvSpPr txBox="1"/>
          <p:nvPr/>
        </p:nvSpPr>
        <p:spPr>
          <a:xfrm>
            <a:off x="6922922" y="1700808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&lt;</a:t>
            </a: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호신용 경보기 매출액</a:t>
            </a:r>
            <a:r>
              <a:rPr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&gt;</a:t>
            </a:r>
            <a:endParaRPr lang="ko-KR" altLang="en-US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pic>
        <p:nvPicPr>
          <p:cNvPr id="54" name="그림 53" descr="실내, 컴퓨터, 테이블, 다른이(가) 표시된 사진&#10;&#10;자동 생성된 설명">
            <a:extLst>
              <a:ext uri="{FF2B5EF4-FFF2-40B4-BE49-F238E27FC236}">
                <a16:creationId xmlns:a16="http://schemas.microsoft.com/office/drawing/2014/main" id="{A48B8F62-6856-4EFC-B854-22148D68D9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922" y="2236864"/>
            <a:ext cx="4131158" cy="244902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74507862-3AA5-4B47-95D2-DFC261470C07}"/>
              </a:ext>
            </a:extLst>
          </p:cNvPr>
          <p:cNvSpPr txBox="1"/>
          <p:nvPr/>
        </p:nvSpPr>
        <p:spPr>
          <a:xfrm>
            <a:off x="6744072" y="4872018"/>
            <a:ext cx="453650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altLang="ko-KR" sz="17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17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sz="17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7</a:t>
            </a:r>
            <a:r>
              <a:rPr lang="ko-KR" altLang="en-US" sz="17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개월여 만에 국내외 호신용품 시장에서 </a:t>
            </a:r>
            <a:endParaRPr lang="en-US" altLang="ko-KR" sz="17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fontAlgn="base"/>
            <a:r>
              <a:rPr lang="en-US" altLang="ko-KR" sz="17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      </a:t>
            </a:r>
            <a:r>
              <a:rPr lang="ko-KR" altLang="en-US" sz="17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다크호스로 급부상하면서 매출 </a:t>
            </a:r>
            <a:r>
              <a:rPr lang="en-US" altLang="ko-KR" sz="17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10</a:t>
            </a:r>
            <a:r>
              <a:rPr lang="ko-KR" altLang="en-US" sz="17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억 원 달성</a:t>
            </a:r>
            <a:endParaRPr lang="en-US" altLang="ko-KR" sz="17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fontAlgn="base"/>
            <a:endParaRPr lang="en-US" altLang="ko-KR" sz="17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fontAlgn="base"/>
            <a:r>
              <a:rPr lang="en-US" altLang="ko-KR" sz="17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      </a:t>
            </a:r>
            <a:r>
              <a:rPr lang="ko-KR" altLang="en-US" sz="17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국내 </a:t>
            </a:r>
            <a:r>
              <a:rPr lang="en-US" altLang="ko-KR" sz="17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5</a:t>
            </a:r>
            <a:r>
              <a:rPr lang="ko-KR" altLang="en-US" sz="17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만대</a:t>
            </a:r>
            <a:r>
              <a:rPr lang="en-US" altLang="ko-KR" sz="17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, </a:t>
            </a:r>
            <a:r>
              <a:rPr lang="ko-KR" altLang="en-US" sz="17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매출 </a:t>
            </a:r>
            <a:r>
              <a:rPr lang="en-US" altLang="ko-KR" sz="17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10</a:t>
            </a:r>
            <a:r>
              <a:rPr lang="ko-KR" altLang="en-US" sz="17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억원</a:t>
            </a:r>
            <a:r>
              <a:rPr lang="en-US" altLang="ko-KR" sz="17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, </a:t>
            </a:r>
            <a:r>
              <a:rPr lang="ko-KR" altLang="en-US" sz="17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독점계약</a:t>
            </a:r>
            <a:endParaRPr lang="en-US" altLang="ko-KR" sz="17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altLang="ko-KR" sz="14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C5761C8-FBA6-4C37-8842-9AEAB9B3A5F8}"/>
              </a:ext>
            </a:extLst>
          </p:cNvPr>
          <p:cNvGrpSpPr/>
          <p:nvPr/>
        </p:nvGrpSpPr>
        <p:grpSpPr>
          <a:xfrm>
            <a:off x="-1" y="0"/>
            <a:ext cx="12192001" cy="1021080"/>
            <a:chOff x="-1" y="0"/>
            <a:chExt cx="12192001" cy="1021080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16AC18BE-1D76-44BE-A082-BC401785DC84}"/>
                </a:ext>
              </a:extLst>
            </p:cNvPr>
            <p:cNvGrpSpPr/>
            <p:nvPr/>
          </p:nvGrpSpPr>
          <p:grpSpPr>
            <a:xfrm>
              <a:off x="-1" y="0"/>
              <a:ext cx="4053387" cy="1021080"/>
              <a:chOff x="-1" y="0"/>
              <a:chExt cx="4053387" cy="1021080"/>
            </a:xfrm>
          </p:grpSpPr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1DD1E351-E632-4215-9B67-B39CE4D3175E}"/>
                  </a:ext>
                </a:extLst>
              </p:cNvPr>
              <p:cNvGrpSpPr/>
              <p:nvPr/>
            </p:nvGrpSpPr>
            <p:grpSpPr>
              <a:xfrm>
                <a:off x="-1" y="0"/>
                <a:ext cx="3998796" cy="1021080"/>
                <a:chOff x="0" y="0"/>
                <a:chExt cx="4583832" cy="1268760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33" name="순서도: 처리 32">
                  <a:extLst>
                    <a:ext uri="{FF2B5EF4-FFF2-40B4-BE49-F238E27FC236}">
                      <a16:creationId xmlns:a16="http://schemas.microsoft.com/office/drawing/2014/main" id="{62C6D319-0C2A-4852-B6CB-05AB27088C64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223792" cy="1268760"/>
                </a:xfrm>
                <a:prstGeom prst="flowChartProcess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이등변 삼각형 33">
                  <a:extLst>
                    <a:ext uri="{FF2B5EF4-FFF2-40B4-BE49-F238E27FC236}">
                      <a16:creationId xmlns:a16="http://schemas.microsoft.com/office/drawing/2014/main" id="{9FF43C7A-8CFF-4FC1-AB76-C0D155ECC57A}"/>
                    </a:ext>
                  </a:extLst>
                </p:cNvPr>
                <p:cNvSpPr/>
                <p:nvPr/>
              </p:nvSpPr>
              <p:spPr>
                <a:xfrm>
                  <a:off x="4223792" y="0"/>
                  <a:ext cx="360040" cy="1268760"/>
                </a:xfrm>
                <a:prstGeom prst="triangle">
                  <a:avLst>
                    <a:gd name="adj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2" name="TextBox 7">
                <a:extLst>
                  <a:ext uri="{FF2B5EF4-FFF2-40B4-BE49-F238E27FC236}">
                    <a16:creationId xmlns:a16="http://schemas.microsoft.com/office/drawing/2014/main" id="{682B6410-0668-4590-9152-BF9D7FB17377}"/>
                  </a:ext>
                </a:extLst>
              </p:cNvPr>
              <p:cNvSpPr txBox="1"/>
              <p:nvPr/>
            </p:nvSpPr>
            <p:spPr>
              <a:xfrm>
                <a:off x="335360" y="48875"/>
                <a:ext cx="3718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5400" b="1" dirty="0">
                    <a:solidFill>
                      <a:schemeClr val="bg1"/>
                    </a:solidFill>
                    <a:latin typeface="a타이틀고딕2" panose="02020600000000000000" pitchFamily="18" charset="-127"/>
                    <a:ea typeface="a타이틀고딕2" panose="02020600000000000000" pitchFamily="18" charset="-127"/>
                  </a:rPr>
                  <a:t>01  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a타이틀고딕1" panose="02020600000000000000" pitchFamily="18" charset="-127"/>
                    <a:ea typeface="a타이틀고딕1" panose="02020600000000000000" pitchFamily="18" charset="-127"/>
                  </a:rPr>
                  <a:t>시장 변경</a:t>
                </a:r>
                <a:endParaRPr lang="en-US" altLang="ko-KR" sz="2800" dirty="0">
                  <a:solidFill>
                    <a:schemeClr val="bg1"/>
                  </a:solidFill>
                  <a:latin typeface="a타이틀고딕1" panose="02020600000000000000" pitchFamily="18" charset="-127"/>
                  <a:ea typeface="a타이틀고딕1" panose="02020600000000000000" pitchFamily="18" charset="-127"/>
                </a:endParaRPr>
              </a:p>
            </p:txBody>
          </p:sp>
        </p:grp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A8F0B41E-5C5B-4E42-82BB-5C5433E9469A}"/>
                </a:ext>
              </a:extLst>
            </p:cNvPr>
            <p:cNvCxnSpPr>
              <a:cxnSpLocks/>
            </p:cNvCxnSpPr>
            <p:nvPr/>
          </p:nvCxnSpPr>
          <p:spPr>
            <a:xfrm>
              <a:off x="3791744" y="995805"/>
              <a:ext cx="8400256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6216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E0FBF30-21F4-4C44-92EF-AC2F992C02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20" y="2856533"/>
            <a:ext cx="4423661" cy="30529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87AAFF6-2356-4BF7-B925-61118B1ED1C6}"/>
              </a:ext>
            </a:extLst>
          </p:cNvPr>
          <p:cNvSpPr txBox="1"/>
          <p:nvPr/>
        </p:nvSpPr>
        <p:spPr>
          <a:xfrm>
            <a:off x="1255594" y="2225878"/>
            <a:ext cx="3875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신림동 주거침입 미수 사건 </a:t>
            </a:r>
            <a:r>
              <a:rPr lang="en-US" altLang="ko-KR" sz="1400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2019</a:t>
            </a:r>
            <a:r>
              <a:rPr lang="ko-KR" altLang="en-US" sz="1400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년 </a:t>
            </a:r>
            <a:r>
              <a:rPr lang="en-US" altLang="ko-KR" sz="1400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5</a:t>
            </a:r>
            <a:r>
              <a:rPr lang="ko-KR" altLang="en-US" sz="1400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월</a:t>
            </a:r>
            <a:endParaRPr lang="ko-KR" altLang="en-US" dirty="0">
              <a:solidFill>
                <a:schemeClr val="tx2">
                  <a:lumMod val="50000"/>
                </a:schemeClr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8E384D5-D352-40A5-8B62-2EA25F6D73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336" y="2841627"/>
            <a:ext cx="4420884" cy="30815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05BA7E-9067-4AB4-91A6-ACBDB29CCC69}"/>
              </a:ext>
            </a:extLst>
          </p:cNvPr>
          <p:cNvSpPr txBox="1"/>
          <p:nvPr/>
        </p:nvSpPr>
        <p:spPr>
          <a:xfrm>
            <a:off x="7415494" y="2238269"/>
            <a:ext cx="357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논현동 강간 미수 사건 </a:t>
            </a:r>
            <a:r>
              <a:rPr lang="en-US" altLang="ko-KR" sz="1400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2019</a:t>
            </a:r>
            <a:r>
              <a:rPr lang="ko-KR" altLang="en-US" sz="1400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년 </a:t>
            </a:r>
            <a:r>
              <a:rPr lang="en-US" altLang="ko-KR" sz="1400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6</a:t>
            </a:r>
            <a:r>
              <a:rPr lang="ko-KR" altLang="en-US" sz="1400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월</a:t>
            </a:r>
            <a:endParaRPr lang="ko-KR" altLang="en-US" dirty="0">
              <a:solidFill>
                <a:schemeClr val="tx2">
                  <a:lumMod val="50000"/>
                </a:schemeClr>
              </a:solidFill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D7308D4-8C20-4546-9A2A-791B7DA542B5}"/>
              </a:ext>
            </a:extLst>
          </p:cNvPr>
          <p:cNvGrpSpPr/>
          <p:nvPr/>
        </p:nvGrpSpPr>
        <p:grpSpPr>
          <a:xfrm>
            <a:off x="-1" y="0"/>
            <a:ext cx="12192001" cy="1021080"/>
            <a:chOff x="-1" y="0"/>
            <a:chExt cx="12192001" cy="102108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B2757E77-8C62-4190-8B68-4D4B571A87B7}"/>
                </a:ext>
              </a:extLst>
            </p:cNvPr>
            <p:cNvGrpSpPr/>
            <p:nvPr/>
          </p:nvGrpSpPr>
          <p:grpSpPr>
            <a:xfrm>
              <a:off x="-1" y="0"/>
              <a:ext cx="4053387" cy="1021080"/>
              <a:chOff x="-1" y="0"/>
              <a:chExt cx="4053387" cy="1021080"/>
            </a:xfrm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C8C3454A-F6AA-4699-ABD4-D2DBC0624F55}"/>
                  </a:ext>
                </a:extLst>
              </p:cNvPr>
              <p:cNvGrpSpPr/>
              <p:nvPr/>
            </p:nvGrpSpPr>
            <p:grpSpPr>
              <a:xfrm>
                <a:off x="-1" y="0"/>
                <a:ext cx="3998796" cy="1021080"/>
                <a:chOff x="0" y="0"/>
                <a:chExt cx="4583832" cy="1268760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17" name="순서도: 처리 16">
                  <a:extLst>
                    <a:ext uri="{FF2B5EF4-FFF2-40B4-BE49-F238E27FC236}">
                      <a16:creationId xmlns:a16="http://schemas.microsoft.com/office/drawing/2014/main" id="{691367E4-6CC1-4CE7-8214-C34167FFC05E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223792" cy="1268760"/>
                </a:xfrm>
                <a:prstGeom prst="flowChartProces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이등변 삼각형 17">
                  <a:extLst>
                    <a:ext uri="{FF2B5EF4-FFF2-40B4-BE49-F238E27FC236}">
                      <a16:creationId xmlns:a16="http://schemas.microsoft.com/office/drawing/2014/main" id="{EE8F193A-4295-4767-AEBB-D0B10E6A2A9F}"/>
                    </a:ext>
                  </a:extLst>
                </p:cNvPr>
                <p:cNvSpPr/>
                <p:nvPr/>
              </p:nvSpPr>
              <p:spPr>
                <a:xfrm>
                  <a:off x="4223792" y="0"/>
                  <a:ext cx="360040" cy="1268760"/>
                </a:xfrm>
                <a:prstGeom prst="triangle">
                  <a:avLst>
                    <a:gd name="adj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" name="TextBox 7">
                <a:extLst>
                  <a:ext uri="{FF2B5EF4-FFF2-40B4-BE49-F238E27FC236}">
                    <a16:creationId xmlns:a16="http://schemas.microsoft.com/office/drawing/2014/main" id="{41BC243B-210B-4642-88EA-1255697D80D8}"/>
                  </a:ext>
                </a:extLst>
              </p:cNvPr>
              <p:cNvSpPr txBox="1"/>
              <p:nvPr/>
            </p:nvSpPr>
            <p:spPr>
              <a:xfrm>
                <a:off x="335360" y="48875"/>
                <a:ext cx="3718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5400" b="1" dirty="0">
                    <a:solidFill>
                      <a:schemeClr val="bg1"/>
                    </a:solidFill>
                    <a:latin typeface="a타이틀고딕2" panose="02020600000000000000" pitchFamily="18" charset="-127"/>
                    <a:ea typeface="a타이틀고딕2" panose="02020600000000000000" pitchFamily="18" charset="-127"/>
                  </a:rPr>
                  <a:t>01  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a타이틀고딕1" panose="02020600000000000000" pitchFamily="18" charset="-127"/>
                    <a:ea typeface="a타이틀고딕1" panose="02020600000000000000" pitchFamily="18" charset="-127"/>
                  </a:rPr>
                  <a:t>시장 변경 </a:t>
                </a:r>
                <a:endParaRPr lang="en-US" altLang="ko-KR" sz="2800" dirty="0">
                  <a:solidFill>
                    <a:schemeClr val="bg1"/>
                  </a:solidFill>
                  <a:latin typeface="a타이틀고딕1" panose="02020600000000000000" pitchFamily="18" charset="-127"/>
                  <a:ea typeface="a타이틀고딕1" panose="02020600000000000000" pitchFamily="18" charset="-127"/>
                </a:endParaRPr>
              </a:p>
            </p:txBody>
          </p:sp>
        </p:grp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E7127B39-C80E-48A3-830B-033C850C441C}"/>
                </a:ext>
              </a:extLst>
            </p:cNvPr>
            <p:cNvCxnSpPr>
              <a:cxnSpLocks/>
            </p:cNvCxnSpPr>
            <p:nvPr/>
          </p:nvCxnSpPr>
          <p:spPr>
            <a:xfrm>
              <a:off x="3791744" y="995805"/>
              <a:ext cx="8400256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634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D2A3372B-50DD-4586-9BED-06E75CF7B8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9577" y="157557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F7C3C50D-D104-4584-B9E8-84A8E568B7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5877" y="3592368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948A53BE-51A2-40DE-B42E-2B19794256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3940" y="-32612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D7D210A8-5F1A-4281-BD0E-5A692E7AFE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4515" y="3168258"/>
            <a:ext cx="564140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4057D7E6-B2FC-4E61-9307-2961BA2078A6}"/>
              </a:ext>
            </a:extLst>
          </p:cNvPr>
          <p:cNvSpPr txBox="1"/>
          <p:nvPr/>
        </p:nvSpPr>
        <p:spPr>
          <a:xfrm>
            <a:off x="335360" y="188640"/>
            <a:ext cx="450959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6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02  </a:t>
            </a:r>
            <a:r>
              <a:rPr lang="ko-KR" altLang="en-US" sz="36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아이템 </a:t>
            </a:r>
            <a:r>
              <a:rPr lang="en-US" altLang="ko-KR" sz="36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- </a:t>
            </a:r>
            <a:r>
              <a:rPr lang="ko-KR" altLang="en-US" sz="28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세분화</a:t>
            </a:r>
            <a:endParaRPr lang="ko-KR" altLang="en-US" sz="3600" b="1" dirty="0">
              <a:solidFill>
                <a:schemeClr val="bg1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2" name="순서도: 처리 1">
            <a:extLst>
              <a:ext uri="{FF2B5EF4-FFF2-40B4-BE49-F238E27FC236}">
                <a16:creationId xmlns:a16="http://schemas.microsoft.com/office/drawing/2014/main" id="{3CEF1D5B-B73B-43CA-A61C-FB6D77D9AAEE}"/>
              </a:ext>
            </a:extLst>
          </p:cNvPr>
          <p:cNvSpPr/>
          <p:nvPr/>
        </p:nvSpPr>
        <p:spPr>
          <a:xfrm>
            <a:off x="1015408" y="1487641"/>
            <a:ext cx="144016" cy="360040"/>
          </a:xfrm>
          <a:prstGeom prst="flowChartProcess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4313BB-3CBC-4D0F-84E7-D44E7A7AAE20}"/>
              </a:ext>
            </a:extLst>
          </p:cNvPr>
          <p:cNvSpPr txBox="1"/>
          <p:nvPr/>
        </p:nvSpPr>
        <p:spPr>
          <a:xfrm>
            <a:off x="1159424" y="1487641"/>
            <a:ext cx="357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여성대상 범죄로 인한 여성의 두려움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383131-3923-4FB7-BFA9-5E3D5DEEA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FAB4E-0A4C-42F8-B42A-20F9E446B19C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28" name="그림 27" descr="EMB00001eb06236">
            <a:extLst>
              <a:ext uri="{FF2B5EF4-FFF2-40B4-BE49-F238E27FC236}">
                <a16:creationId xmlns:a16="http://schemas.microsoft.com/office/drawing/2014/main" id="{E1AD3CCD-E39D-437D-A40B-68A750D50D0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036" y="2252433"/>
            <a:ext cx="4420170" cy="2073906"/>
          </a:xfrm>
          <a:prstGeom prst="rect">
            <a:avLst/>
          </a:prstGeom>
          <a:noFill/>
        </p:spPr>
      </p:pic>
      <p:pic>
        <p:nvPicPr>
          <p:cNvPr id="1027" name="_x334317424" descr="EMB000007a02c61">
            <a:extLst>
              <a:ext uri="{FF2B5EF4-FFF2-40B4-BE49-F238E27FC236}">
                <a16:creationId xmlns:a16="http://schemas.microsoft.com/office/drawing/2014/main" id="{AF479951-C15B-4D61-B7A2-B0D2749E9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6" y="4336772"/>
            <a:ext cx="4512073" cy="2255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_x322299248" descr="EMB000007a02c5f">
            <a:extLst>
              <a:ext uri="{FF2B5EF4-FFF2-40B4-BE49-F238E27FC236}">
                <a16:creationId xmlns:a16="http://schemas.microsoft.com/office/drawing/2014/main" id="{8D1C3B99-C746-4ED1-B7E8-F8886B0269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464" y="2153133"/>
            <a:ext cx="4437587" cy="2091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순서도: 처리 18">
            <a:extLst>
              <a:ext uri="{FF2B5EF4-FFF2-40B4-BE49-F238E27FC236}">
                <a16:creationId xmlns:a16="http://schemas.microsoft.com/office/drawing/2014/main" id="{7043DE48-6805-4DEB-8EC8-270D82F71BB3}"/>
              </a:ext>
            </a:extLst>
          </p:cNvPr>
          <p:cNvSpPr/>
          <p:nvPr/>
        </p:nvSpPr>
        <p:spPr>
          <a:xfrm>
            <a:off x="7784697" y="1514937"/>
            <a:ext cx="144016" cy="360040"/>
          </a:xfrm>
          <a:prstGeom prst="flowChartProcess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4CA6EA5-14D3-4D1B-9C55-35A27DF3E74C}"/>
              </a:ext>
            </a:extLst>
          </p:cNvPr>
          <p:cNvSpPr txBox="1"/>
          <p:nvPr/>
        </p:nvSpPr>
        <p:spPr>
          <a:xfrm>
            <a:off x="7928713" y="1514937"/>
            <a:ext cx="357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호신용품 관심도 증가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E036A40-BC88-4E1D-B0E1-580716F32697}"/>
              </a:ext>
            </a:extLst>
          </p:cNvPr>
          <p:cNvGrpSpPr/>
          <p:nvPr/>
        </p:nvGrpSpPr>
        <p:grpSpPr>
          <a:xfrm>
            <a:off x="-1" y="0"/>
            <a:ext cx="12192001" cy="1021080"/>
            <a:chOff x="-1" y="0"/>
            <a:chExt cx="12192001" cy="1021080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00652B99-464E-4CD2-BE51-8A7F29CE537E}"/>
                </a:ext>
              </a:extLst>
            </p:cNvPr>
            <p:cNvGrpSpPr/>
            <p:nvPr/>
          </p:nvGrpSpPr>
          <p:grpSpPr>
            <a:xfrm>
              <a:off x="-1" y="0"/>
              <a:ext cx="4258101" cy="1021080"/>
              <a:chOff x="-1" y="0"/>
              <a:chExt cx="4258101" cy="1021080"/>
            </a:xfrm>
          </p:grpSpPr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7762CB31-D037-4088-8449-669C040983C5}"/>
                  </a:ext>
                </a:extLst>
              </p:cNvPr>
              <p:cNvGrpSpPr/>
              <p:nvPr/>
            </p:nvGrpSpPr>
            <p:grpSpPr>
              <a:xfrm>
                <a:off x="-1" y="0"/>
                <a:ext cx="3998796" cy="1021080"/>
                <a:chOff x="0" y="0"/>
                <a:chExt cx="4583832" cy="1268760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33" name="순서도: 처리 32">
                  <a:extLst>
                    <a:ext uri="{FF2B5EF4-FFF2-40B4-BE49-F238E27FC236}">
                      <a16:creationId xmlns:a16="http://schemas.microsoft.com/office/drawing/2014/main" id="{F93821D5-EF21-4E74-A229-3102CDB71A27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223792" cy="1268760"/>
                </a:xfrm>
                <a:prstGeom prst="flowChartProces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이등변 삼각형 33">
                  <a:extLst>
                    <a:ext uri="{FF2B5EF4-FFF2-40B4-BE49-F238E27FC236}">
                      <a16:creationId xmlns:a16="http://schemas.microsoft.com/office/drawing/2014/main" id="{DB5AF0B2-DB28-44E3-A356-0086C09BF8DF}"/>
                    </a:ext>
                  </a:extLst>
                </p:cNvPr>
                <p:cNvSpPr/>
                <p:nvPr/>
              </p:nvSpPr>
              <p:spPr>
                <a:xfrm>
                  <a:off x="4223792" y="0"/>
                  <a:ext cx="360040" cy="1268760"/>
                </a:xfrm>
                <a:prstGeom prst="triangle">
                  <a:avLst>
                    <a:gd name="adj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2" name="TextBox 7">
                <a:extLst>
                  <a:ext uri="{FF2B5EF4-FFF2-40B4-BE49-F238E27FC236}">
                    <a16:creationId xmlns:a16="http://schemas.microsoft.com/office/drawing/2014/main" id="{BD40C590-0F92-496C-BEE9-F6CCEE671541}"/>
                  </a:ext>
                </a:extLst>
              </p:cNvPr>
              <p:cNvSpPr txBox="1"/>
              <p:nvPr/>
            </p:nvSpPr>
            <p:spPr>
              <a:xfrm>
                <a:off x="335359" y="48875"/>
                <a:ext cx="3922741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5400" b="1" dirty="0">
                    <a:solidFill>
                      <a:schemeClr val="bg1"/>
                    </a:solidFill>
                    <a:latin typeface="a타이틀고딕2" panose="02020600000000000000" pitchFamily="18" charset="-127"/>
                    <a:ea typeface="a타이틀고딕2" panose="02020600000000000000" pitchFamily="18" charset="-127"/>
                  </a:rPr>
                  <a:t>01  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a타이틀고딕1" panose="02020600000000000000" pitchFamily="18" charset="-127"/>
                    <a:ea typeface="a타이틀고딕1" panose="02020600000000000000" pitchFamily="18" charset="-127"/>
                  </a:rPr>
                  <a:t>시장 변경 </a:t>
                </a:r>
                <a:endParaRPr lang="en-US" altLang="ko-KR" sz="2800" dirty="0">
                  <a:solidFill>
                    <a:schemeClr val="bg1"/>
                  </a:solidFill>
                  <a:latin typeface="a타이틀고딕1" panose="02020600000000000000" pitchFamily="18" charset="-127"/>
                  <a:ea typeface="a타이틀고딕1" panose="02020600000000000000" pitchFamily="18" charset="-127"/>
                </a:endParaRPr>
              </a:p>
            </p:txBody>
          </p:sp>
        </p:grp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929A98D4-B4CF-4C54-8C9D-F5D44B135DB0}"/>
                </a:ext>
              </a:extLst>
            </p:cNvPr>
            <p:cNvCxnSpPr>
              <a:cxnSpLocks/>
            </p:cNvCxnSpPr>
            <p:nvPr/>
          </p:nvCxnSpPr>
          <p:spPr>
            <a:xfrm>
              <a:off x="3791744" y="995805"/>
              <a:ext cx="8400256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D51D9062-C8E0-4165-8861-FC5C9568F1B7}"/>
              </a:ext>
            </a:extLst>
          </p:cNvPr>
          <p:cNvGrpSpPr/>
          <p:nvPr/>
        </p:nvGrpSpPr>
        <p:grpSpPr>
          <a:xfrm>
            <a:off x="6782936" y="4380931"/>
            <a:ext cx="4476467" cy="2129052"/>
            <a:chOff x="6782936" y="4380931"/>
            <a:chExt cx="4476467" cy="2129052"/>
          </a:xfrm>
        </p:grpSpPr>
        <p:pic>
          <p:nvPicPr>
            <p:cNvPr id="18" name="_x332192432" descr="EMB000007a02c63">
              <a:extLst>
                <a:ext uri="{FF2B5EF4-FFF2-40B4-BE49-F238E27FC236}">
                  <a16:creationId xmlns:a16="http://schemas.microsoft.com/office/drawing/2014/main" id="{6C264AF9-7EF6-4136-AB61-95117E37D7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47713" y="4380931"/>
              <a:ext cx="3111690" cy="2129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_x214309144" descr="EMB0000292845a5">
              <a:extLst>
                <a:ext uri="{FF2B5EF4-FFF2-40B4-BE49-F238E27FC236}">
                  <a16:creationId xmlns:a16="http://schemas.microsoft.com/office/drawing/2014/main" id="{A4790A6F-F764-4419-B5F1-EA7B9D99D5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2936" y="4380931"/>
              <a:ext cx="1323832" cy="19881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3802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7">
            <a:extLst>
              <a:ext uri="{FF2B5EF4-FFF2-40B4-BE49-F238E27FC236}">
                <a16:creationId xmlns:a16="http://schemas.microsoft.com/office/drawing/2014/main" id="{9262BFB9-7026-4934-A607-88E7027F2143}"/>
              </a:ext>
            </a:extLst>
          </p:cNvPr>
          <p:cNvSpPr txBox="1"/>
          <p:nvPr/>
        </p:nvSpPr>
        <p:spPr>
          <a:xfrm>
            <a:off x="335359" y="188640"/>
            <a:ext cx="48371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66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02  </a:t>
            </a:r>
            <a:r>
              <a:rPr lang="ko-KR" altLang="en-US" sz="36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아이템 </a:t>
            </a:r>
            <a:r>
              <a:rPr lang="en-US" altLang="ko-KR" sz="36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- </a:t>
            </a:r>
            <a:r>
              <a:rPr lang="ko-KR" altLang="en-US" sz="24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세분화</a:t>
            </a:r>
            <a:endParaRPr lang="ko-KR" altLang="en-US" sz="3600" b="1" dirty="0">
              <a:solidFill>
                <a:schemeClr val="bg1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68E145-297B-4ECF-AB2F-8AF6A564EBE6}"/>
              </a:ext>
            </a:extLst>
          </p:cNvPr>
          <p:cNvSpPr txBox="1"/>
          <p:nvPr/>
        </p:nvSpPr>
        <p:spPr>
          <a:xfrm>
            <a:off x="1323196" y="2232083"/>
            <a:ext cx="3740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노인 대상 범죄와 사망사고 주 원인   </a:t>
            </a:r>
          </a:p>
        </p:txBody>
      </p:sp>
      <p:pic>
        <p:nvPicPr>
          <p:cNvPr id="13" name="그림 12" descr="지도이(가) 표시된 사진&#10;&#10;자동 생성된 설명">
            <a:extLst>
              <a:ext uri="{FF2B5EF4-FFF2-40B4-BE49-F238E27FC236}">
                <a16:creationId xmlns:a16="http://schemas.microsoft.com/office/drawing/2014/main" id="{383D1604-3577-49D4-BBD1-9ABFEC7E5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30" y="2892306"/>
            <a:ext cx="4408227" cy="3030822"/>
          </a:xfrm>
          <a:prstGeom prst="rect">
            <a:avLst/>
          </a:prstGeom>
        </p:spPr>
      </p:pic>
      <p:pic>
        <p:nvPicPr>
          <p:cNvPr id="15" name="그림 14" descr="지도, 테이블, 그룹이(가) 표시된 사진&#10;&#10;자동 생성된 설명">
            <a:extLst>
              <a:ext uri="{FF2B5EF4-FFF2-40B4-BE49-F238E27FC236}">
                <a16:creationId xmlns:a16="http://schemas.microsoft.com/office/drawing/2014/main" id="{43CC99A1-65BC-426B-84A7-C36B664189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8347" y="2497540"/>
            <a:ext cx="4476466" cy="3452884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446D7013-4D41-4ADB-B9D4-6B0B6B5301FB}"/>
              </a:ext>
            </a:extLst>
          </p:cNvPr>
          <p:cNvSpPr/>
          <p:nvPr/>
        </p:nvSpPr>
        <p:spPr>
          <a:xfrm>
            <a:off x="1269242" y="5308979"/>
            <a:ext cx="709683" cy="1501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B2DD3FA-0E15-4FED-AA12-50DE01A9D492}"/>
              </a:ext>
            </a:extLst>
          </p:cNvPr>
          <p:cNvCxnSpPr/>
          <p:nvPr/>
        </p:nvCxnSpPr>
        <p:spPr>
          <a:xfrm flipV="1">
            <a:off x="2142699" y="4817660"/>
            <a:ext cx="559558" cy="4094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7CD30C0-721C-4B45-993F-E154DCE1F8E4}"/>
              </a:ext>
            </a:extLst>
          </p:cNvPr>
          <p:cNvSpPr txBox="1"/>
          <p:nvPr/>
        </p:nvSpPr>
        <p:spPr>
          <a:xfrm>
            <a:off x="2647666" y="4681182"/>
            <a:ext cx="21017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교통사고 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/ </a:t>
            </a:r>
            <a:r>
              <a:rPr lang="ko-KR" altLang="en-US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추락사고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8FA34A-8F98-4CE8-8B21-FD922103BBC5}"/>
              </a:ext>
            </a:extLst>
          </p:cNvPr>
          <p:cNvSpPr txBox="1"/>
          <p:nvPr/>
        </p:nvSpPr>
        <p:spPr>
          <a:xfrm>
            <a:off x="7973282" y="2238270"/>
            <a:ext cx="357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2">
                    <a:lumMod val="50000"/>
                  </a:schemeClr>
                </a:solidFill>
                <a:latin typeface="a타이틀고딕1" panose="02020600000000000000" pitchFamily="18" charset="-127"/>
                <a:ea typeface="a타이틀고딕1" panose="02020600000000000000" pitchFamily="18" charset="-127"/>
              </a:rPr>
              <a:t>아동 대상 범죄   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2F6A8C-F89B-4977-A6AE-4232FE1F5034}"/>
              </a:ext>
            </a:extLst>
          </p:cNvPr>
          <p:cNvSpPr/>
          <p:nvPr/>
        </p:nvSpPr>
        <p:spPr>
          <a:xfrm>
            <a:off x="8434317" y="5527344"/>
            <a:ext cx="818865" cy="1774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CFCA1E4B-1371-41A2-8F3C-2F4555292D30}"/>
              </a:ext>
            </a:extLst>
          </p:cNvPr>
          <p:cNvCxnSpPr>
            <a:cxnSpLocks/>
          </p:cNvCxnSpPr>
          <p:nvPr/>
        </p:nvCxnSpPr>
        <p:spPr>
          <a:xfrm flipV="1">
            <a:off x="8707272" y="4858603"/>
            <a:ext cx="286603" cy="5732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60C6913-159C-422C-B67F-0A5FBB6EF4A7}"/>
              </a:ext>
            </a:extLst>
          </p:cNvPr>
          <p:cNvSpPr txBox="1"/>
          <p:nvPr/>
        </p:nvSpPr>
        <p:spPr>
          <a:xfrm>
            <a:off x="8952932" y="4667534"/>
            <a:ext cx="21017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10</a:t>
            </a:r>
            <a:r>
              <a:rPr lang="ko-KR" altLang="en-US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년 째 증가추세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D6C3228-5744-4C50-B192-B94B716EF278}"/>
              </a:ext>
            </a:extLst>
          </p:cNvPr>
          <p:cNvGrpSpPr/>
          <p:nvPr/>
        </p:nvGrpSpPr>
        <p:grpSpPr>
          <a:xfrm>
            <a:off x="-1" y="0"/>
            <a:ext cx="12192001" cy="1021080"/>
            <a:chOff x="-1" y="0"/>
            <a:chExt cx="12192001" cy="1021080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DDC4FA91-AC93-42EB-A5FD-D66B542D69D9}"/>
                </a:ext>
              </a:extLst>
            </p:cNvPr>
            <p:cNvGrpSpPr/>
            <p:nvPr/>
          </p:nvGrpSpPr>
          <p:grpSpPr>
            <a:xfrm>
              <a:off x="-1" y="0"/>
              <a:ext cx="4053387" cy="1021080"/>
              <a:chOff x="-1" y="0"/>
              <a:chExt cx="4053387" cy="1021080"/>
            </a:xfrm>
          </p:grpSpPr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02509CC6-C72E-4218-BFF5-A41AF9E56FBD}"/>
                  </a:ext>
                </a:extLst>
              </p:cNvPr>
              <p:cNvGrpSpPr/>
              <p:nvPr/>
            </p:nvGrpSpPr>
            <p:grpSpPr>
              <a:xfrm>
                <a:off x="-1" y="0"/>
                <a:ext cx="3998796" cy="1021080"/>
                <a:chOff x="0" y="0"/>
                <a:chExt cx="4583832" cy="1268760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29" name="순서도: 처리 28">
                  <a:extLst>
                    <a:ext uri="{FF2B5EF4-FFF2-40B4-BE49-F238E27FC236}">
                      <a16:creationId xmlns:a16="http://schemas.microsoft.com/office/drawing/2014/main" id="{0A41B80C-1289-41BC-A190-B4C8A7FA8AEE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223792" cy="1268760"/>
                </a:xfrm>
                <a:prstGeom prst="flowChartProces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이등변 삼각형 29">
                  <a:extLst>
                    <a:ext uri="{FF2B5EF4-FFF2-40B4-BE49-F238E27FC236}">
                      <a16:creationId xmlns:a16="http://schemas.microsoft.com/office/drawing/2014/main" id="{6467F909-C44E-4667-99B5-5B80199F1BB7}"/>
                    </a:ext>
                  </a:extLst>
                </p:cNvPr>
                <p:cNvSpPr/>
                <p:nvPr/>
              </p:nvSpPr>
              <p:spPr>
                <a:xfrm>
                  <a:off x="4223792" y="0"/>
                  <a:ext cx="360040" cy="1268760"/>
                </a:xfrm>
                <a:prstGeom prst="triangle">
                  <a:avLst>
                    <a:gd name="adj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8" name="TextBox 7">
                <a:extLst>
                  <a:ext uri="{FF2B5EF4-FFF2-40B4-BE49-F238E27FC236}">
                    <a16:creationId xmlns:a16="http://schemas.microsoft.com/office/drawing/2014/main" id="{819A8CBE-293E-4920-83BC-AF6B2D21B880}"/>
                  </a:ext>
                </a:extLst>
              </p:cNvPr>
              <p:cNvSpPr txBox="1"/>
              <p:nvPr/>
            </p:nvSpPr>
            <p:spPr>
              <a:xfrm>
                <a:off x="335360" y="48875"/>
                <a:ext cx="3718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5400" b="1" dirty="0">
                    <a:solidFill>
                      <a:schemeClr val="bg1"/>
                    </a:solidFill>
                    <a:latin typeface="a타이틀고딕2" panose="02020600000000000000" pitchFamily="18" charset="-127"/>
                    <a:ea typeface="a타이틀고딕2" panose="02020600000000000000" pitchFamily="18" charset="-127"/>
                  </a:rPr>
                  <a:t>01  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a타이틀고딕1" panose="02020600000000000000" pitchFamily="18" charset="-127"/>
                    <a:ea typeface="a타이틀고딕1" panose="02020600000000000000" pitchFamily="18" charset="-127"/>
                  </a:rPr>
                  <a:t>시장 변경</a:t>
                </a:r>
                <a:endParaRPr lang="en-US" altLang="ko-KR" sz="2800" dirty="0">
                  <a:solidFill>
                    <a:schemeClr val="bg1"/>
                  </a:solidFill>
                  <a:latin typeface="a타이틀고딕1" panose="02020600000000000000" pitchFamily="18" charset="-127"/>
                  <a:ea typeface="a타이틀고딕1" panose="02020600000000000000" pitchFamily="18" charset="-127"/>
                </a:endParaRPr>
              </a:p>
            </p:txBody>
          </p:sp>
        </p:grp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95A8F3F5-DD66-4742-8D0D-7532C42FFA29}"/>
                </a:ext>
              </a:extLst>
            </p:cNvPr>
            <p:cNvCxnSpPr>
              <a:cxnSpLocks/>
            </p:cNvCxnSpPr>
            <p:nvPr/>
          </p:nvCxnSpPr>
          <p:spPr>
            <a:xfrm>
              <a:off x="3791744" y="995805"/>
              <a:ext cx="8400256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8081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14">
            <a:extLst>
              <a:ext uri="{FF2B5EF4-FFF2-40B4-BE49-F238E27FC236}">
                <a16:creationId xmlns:a16="http://schemas.microsoft.com/office/drawing/2014/main" id="{71AE41FD-3A02-488C-8B2F-E08995AB4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FAB4E-0A4C-42F8-B42A-20F9E446B19C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346542-CD26-4FEF-BDB5-09D251B3C417}"/>
              </a:ext>
            </a:extLst>
          </p:cNvPr>
          <p:cNvSpPr txBox="1"/>
          <p:nvPr/>
        </p:nvSpPr>
        <p:spPr>
          <a:xfrm>
            <a:off x="2195735" y="1556792"/>
            <a:ext cx="846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a타이틀고딕2" panose="02020600000000000000" pitchFamily="18" charset="-127"/>
                <a:ea typeface="a타이틀고딕2" panose="02020600000000000000" pitchFamily="18" charset="-127"/>
              </a:rPr>
              <a:t>포켓 보디가드 </a:t>
            </a:r>
            <a:r>
              <a:rPr lang="en-US" altLang="ko-KR" sz="3600" b="1" dirty="0">
                <a:latin typeface="a타이틀고딕2" panose="02020600000000000000" pitchFamily="18" charset="-127"/>
                <a:ea typeface="a타이틀고딕2" panose="02020600000000000000" pitchFamily="18" charset="-127"/>
              </a:rPr>
              <a:t>– </a:t>
            </a:r>
            <a:r>
              <a:rPr lang="ko-KR" altLang="en-US" sz="2000" dirty="0">
                <a:latin typeface="a타이틀고딕2" panose="02020600000000000000" pitchFamily="18" charset="-127"/>
                <a:ea typeface="a타이틀고딕2" panose="02020600000000000000" pitchFamily="18" charset="-127"/>
              </a:rPr>
              <a:t>사회적 약자의 안전을 위한 자동경보 호출 시스템</a:t>
            </a:r>
            <a:endParaRPr lang="en-US" altLang="ko-KR" sz="3600" dirty="0"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427323-E810-43A9-9F56-F394D787D60A}"/>
              </a:ext>
            </a:extLst>
          </p:cNvPr>
          <p:cNvSpPr txBox="1"/>
          <p:nvPr/>
        </p:nvSpPr>
        <p:spPr>
          <a:xfrm>
            <a:off x="2495599" y="2420888"/>
            <a:ext cx="7835755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GPS </a:t>
            </a: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사용자 위치 확인 </a:t>
            </a:r>
            <a:endParaRPr lang="en-US" altLang="ko-KR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알림 시스템 </a:t>
            </a:r>
            <a:endParaRPr lang="en-US" altLang="ko-KR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1) </a:t>
            </a: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어플을 통한 </a:t>
            </a:r>
            <a:r>
              <a:rPr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SOS</a:t>
            </a: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버튼 누르기 </a:t>
            </a:r>
            <a:endParaRPr lang="en-US" altLang="ko-KR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2) </a:t>
            </a: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기기에 부착된 버튼 누르기</a:t>
            </a:r>
            <a:endParaRPr lang="en-US" altLang="ko-KR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3) </a:t>
            </a:r>
            <a:r>
              <a:rPr lang="ko-KR" altLang="en-US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기기와 사용자의 거리 </a:t>
            </a:r>
            <a:r>
              <a:rPr lang="en-US" altLang="ko-KR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20M </a:t>
            </a:r>
            <a:r>
              <a:rPr lang="ko-KR" altLang="en-US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멀어질 경우 </a:t>
            </a:r>
            <a:r>
              <a:rPr lang="en-US" altLang="ko-KR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90-130</a:t>
            </a:r>
            <a:r>
              <a:rPr lang="ko-KR" altLang="en-US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데시벨의  신호음 발생 </a:t>
            </a:r>
            <a:endParaRPr lang="en-US" altLang="ko-KR" sz="2000" b="1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4) </a:t>
            </a:r>
            <a:r>
              <a:rPr lang="ko-KR" altLang="en-US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기기를 던지거나 세게 떨어트릴 경우 알람 발생</a:t>
            </a:r>
            <a:endParaRPr lang="en-US" altLang="ko-KR" sz="2000" b="1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    </a:t>
            </a:r>
            <a:r>
              <a:rPr lang="en-US" altLang="ko-KR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=  </a:t>
            </a:r>
            <a:r>
              <a:rPr lang="en-US" altLang="ko-KR" sz="2000" dirty="0">
                <a:highlight>
                  <a:srgbClr val="FFFF00"/>
                </a:highlight>
                <a:latin typeface="a타이틀고딕1" panose="02020600000000000000" pitchFamily="18" charset="-127"/>
                <a:ea typeface="a타이틀고딕1" panose="02020600000000000000" pitchFamily="18" charset="-127"/>
              </a:rPr>
              <a:t>1</a:t>
            </a:r>
            <a:r>
              <a:rPr lang="ko-KR" altLang="en-US" sz="2000" dirty="0">
                <a:highlight>
                  <a:srgbClr val="FFFF00"/>
                </a:highlight>
                <a:latin typeface="a타이틀고딕1" panose="02020600000000000000" pitchFamily="18" charset="-127"/>
                <a:ea typeface="a타이틀고딕1" panose="02020600000000000000" pitchFamily="18" charset="-127"/>
              </a:rPr>
              <a:t>분 내로 </a:t>
            </a:r>
            <a:r>
              <a:rPr lang="ko-KR" altLang="en-US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취소버튼 누르면 </a:t>
            </a:r>
            <a:r>
              <a:rPr lang="ko-KR" altLang="en-US" sz="2000" dirty="0">
                <a:highlight>
                  <a:srgbClr val="FFFF00"/>
                </a:highlight>
                <a:latin typeface="a타이틀고딕1" panose="02020600000000000000" pitchFamily="18" charset="-127"/>
                <a:ea typeface="a타이틀고딕1" panose="02020600000000000000" pitchFamily="18" charset="-127"/>
              </a:rPr>
              <a:t>취소 가능</a:t>
            </a:r>
            <a:endParaRPr lang="en-US" altLang="ko-KR" sz="20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endParaRPr lang="en-US" altLang="ko-KR" sz="20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r>
              <a:rPr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3. </a:t>
            </a:r>
            <a:r>
              <a:rPr lang="ko-KR" altLang="en-US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특허 등록 </a:t>
            </a:r>
            <a:r>
              <a:rPr lang="en-US" altLang="ko-KR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1</a:t>
            </a:r>
            <a:r>
              <a:rPr lang="ko-KR" altLang="en-US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건 </a:t>
            </a:r>
            <a:r>
              <a:rPr lang="en-US" altLang="ko-KR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/ </a:t>
            </a:r>
            <a:r>
              <a:rPr lang="ko-KR" altLang="en-US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특허 출원 </a:t>
            </a:r>
            <a:r>
              <a:rPr lang="en-US" altLang="ko-KR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1</a:t>
            </a:r>
            <a:r>
              <a:rPr lang="ko-KR" altLang="en-US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건 </a:t>
            </a:r>
            <a:r>
              <a:rPr lang="en-US" altLang="ko-KR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– </a:t>
            </a: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출원 </a:t>
            </a:r>
            <a:r>
              <a:rPr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1</a:t>
            </a:r>
            <a:r>
              <a:rPr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건 진행 예정 </a:t>
            </a:r>
            <a:endParaRPr lang="en-US" altLang="ko-KR" b="1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CBD8FAD-2CB8-400E-BCF8-7C4737E28AE9}"/>
              </a:ext>
            </a:extLst>
          </p:cNvPr>
          <p:cNvGrpSpPr/>
          <p:nvPr/>
        </p:nvGrpSpPr>
        <p:grpSpPr>
          <a:xfrm>
            <a:off x="-1" y="0"/>
            <a:ext cx="12192001" cy="1021080"/>
            <a:chOff x="-1" y="0"/>
            <a:chExt cx="12192001" cy="102108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E32314E1-B4C5-4704-95FE-9741010128C9}"/>
                </a:ext>
              </a:extLst>
            </p:cNvPr>
            <p:cNvGrpSpPr/>
            <p:nvPr/>
          </p:nvGrpSpPr>
          <p:grpSpPr>
            <a:xfrm>
              <a:off x="-1" y="0"/>
              <a:ext cx="4053387" cy="1021080"/>
              <a:chOff x="-1" y="0"/>
              <a:chExt cx="4053387" cy="1021080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6A142EFB-F60F-478A-9872-CC8D6AE6AA7F}"/>
                  </a:ext>
                </a:extLst>
              </p:cNvPr>
              <p:cNvGrpSpPr/>
              <p:nvPr/>
            </p:nvGrpSpPr>
            <p:grpSpPr>
              <a:xfrm>
                <a:off x="-1" y="0"/>
                <a:ext cx="3998796" cy="1021080"/>
                <a:chOff x="0" y="0"/>
                <a:chExt cx="4583832" cy="1268760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23" name="순서도: 처리 22">
                  <a:extLst>
                    <a:ext uri="{FF2B5EF4-FFF2-40B4-BE49-F238E27FC236}">
                      <a16:creationId xmlns:a16="http://schemas.microsoft.com/office/drawing/2014/main" id="{0A3587F9-0CCC-4313-AAE0-BF9D1D857AD1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223792" cy="1268760"/>
                </a:xfrm>
                <a:prstGeom prst="flowChartProces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" name="이등변 삼각형 23">
                  <a:extLst>
                    <a:ext uri="{FF2B5EF4-FFF2-40B4-BE49-F238E27FC236}">
                      <a16:creationId xmlns:a16="http://schemas.microsoft.com/office/drawing/2014/main" id="{456E7C3C-2C79-4C0F-BE14-A08B5C307DF1}"/>
                    </a:ext>
                  </a:extLst>
                </p:cNvPr>
                <p:cNvSpPr/>
                <p:nvPr/>
              </p:nvSpPr>
              <p:spPr>
                <a:xfrm>
                  <a:off x="4223792" y="0"/>
                  <a:ext cx="360040" cy="1268760"/>
                </a:xfrm>
                <a:prstGeom prst="triangle">
                  <a:avLst>
                    <a:gd name="adj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9" name="TextBox 7">
                <a:extLst>
                  <a:ext uri="{FF2B5EF4-FFF2-40B4-BE49-F238E27FC236}">
                    <a16:creationId xmlns:a16="http://schemas.microsoft.com/office/drawing/2014/main" id="{EB7FBF6A-0E2D-43D4-9737-73118F339BB0}"/>
                  </a:ext>
                </a:extLst>
              </p:cNvPr>
              <p:cNvSpPr txBox="1"/>
              <p:nvPr/>
            </p:nvSpPr>
            <p:spPr>
              <a:xfrm>
                <a:off x="335360" y="48875"/>
                <a:ext cx="3718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5400" b="1" dirty="0">
                    <a:solidFill>
                      <a:schemeClr val="bg1"/>
                    </a:solidFill>
                    <a:latin typeface="a타이틀고딕2" panose="02020600000000000000" pitchFamily="18" charset="-127"/>
                    <a:ea typeface="a타이틀고딕2" panose="02020600000000000000" pitchFamily="18" charset="-127"/>
                  </a:rPr>
                  <a:t>02  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a타이틀고딕1" panose="02020600000000000000" pitchFamily="18" charset="-127"/>
                    <a:ea typeface="a타이틀고딕1" panose="02020600000000000000" pitchFamily="18" charset="-127"/>
                  </a:rPr>
                  <a:t>제품 소개</a:t>
                </a:r>
                <a:endParaRPr lang="en-US" altLang="ko-KR" sz="2800" dirty="0">
                  <a:solidFill>
                    <a:schemeClr val="bg1"/>
                  </a:solidFill>
                  <a:latin typeface="a타이틀고딕1" panose="02020600000000000000" pitchFamily="18" charset="-127"/>
                  <a:ea typeface="a타이틀고딕1" panose="02020600000000000000" pitchFamily="18" charset="-127"/>
                </a:endParaRPr>
              </a:p>
            </p:txBody>
          </p:sp>
        </p:grp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4767688-DCE9-42CF-A842-85E4E3C28B99}"/>
                </a:ext>
              </a:extLst>
            </p:cNvPr>
            <p:cNvCxnSpPr>
              <a:cxnSpLocks/>
            </p:cNvCxnSpPr>
            <p:nvPr/>
          </p:nvCxnSpPr>
          <p:spPr>
            <a:xfrm>
              <a:off x="3791744" y="995805"/>
              <a:ext cx="8400256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2677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9503390D-66FC-4E18-B23F-987B3EE1B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FAB4E-0A4C-42F8-B42A-20F9E446B19C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00D26EA-D889-4452-B797-BA58E46DB474}"/>
              </a:ext>
            </a:extLst>
          </p:cNvPr>
          <p:cNvSpPr txBox="1"/>
          <p:nvPr/>
        </p:nvSpPr>
        <p:spPr>
          <a:xfrm>
            <a:off x="1699127" y="1817628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PCB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(8ⅹ6)</a:t>
            </a:r>
            <a:endParaRPr lang="ko-KR" altLang="en-US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B4692F8-6C9C-43F1-AE30-257EB9EC50E9}"/>
              </a:ext>
            </a:extLst>
          </p:cNvPr>
          <p:cNvSpPr txBox="1"/>
          <p:nvPr/>
        </p:nvSpPr>
        <p:spPr>
          <a:xfrm>
            <a:off x="3784811" y="5340612"/>
            <a:ext cx="5794575" cy="961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PCB</a:t>
            </a:r>
            <a:r>
              <a:rPr lang="ko-KR" altLang="en-US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는 </a:t>
            </a:r>
            <a:r>
              <a:rPr lang="en-US" altLang="ko-KR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8x6</a:t>
            </a:r>
            <a:r>
              <a:rPr lang="ko-KR" altLang="en-US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에서 </a:t>
            </a:r>
            <a:r>
              <a:rPr lang="en-US" altLang="ko-KR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4x6</a:t>
            </a:r>
            <a:r>
              <a:rPr lang="ko-KR" altLang="en-US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으로 소형화</a:t>
            </a:r>
            <a:endParaRPr lang="en-US" altLang="ko-KR" sz="20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최종 </a:t>
            </a:r>
            <a:r>
              <a:rPr lang="en-US" altLang="ko-KR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PCB</a:t>
            </a:r>
            <a:r>
              <a:rPr lang="ko-KR" altLang="en-US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는 </a:t>
            </a:r>
            <a:r>
              <a:rPr lang="en-US" altLang="ko-KR" sz="2000" b="1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4x4 </a:t>
            </a:r>
            <a:r>
              <a:rPr lang="ko-KR" altLang="en-US" sz="20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의 크기를 가짐</a:t>
            </a:r>
            <a:endParaRPr lang="en-US" altLang="ko-KR" sz="20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80E1AA3-2E62-4177-A239-4955EF7FA5C9}"/>
              </a:ext>
            </a:extLst>
          </p:cNvPr>
          <p:cNvGrpSpPr/>
          <p:nvPr/>
        </p:nvGrpSpPr>
        <p:grpSpPr>
          <a:xfrm>
            <a:off x="-1" y="0"/>
            <a:ext cx="12192001" cy="1021080"/>
            <a:chOff x="-1" y="0"/>
            <a:chExt cx="12192001" cy="102108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14289744-01BE-4A3C-8A46-48FE6D0F10D5}"/>
                </a:ext>
              </a:extLst>
            </p:cNvPr>
            <p:cNvGrpSpPr/>
            <p:nvPr/>
          </p:nvGrpSpPr>
          <p:grpSpPr>
            <a:xfrm>
              <a:off x="-1" y="0"/>
              <a:ext cx="4053387" cy="1021080"/>
              <a:chOff x="-1" y="0"/>
              <a:chExt cx="4053387" cy="1021080"/>
            </a:xfrm>
          </p:grpSpPr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7A41B150-141F-4E4E-9DFD-95738F5D7504}"/>
                  </a:ext>
                </a:extLst>
              </p:cNvPr>
              <p:cNvGrpSpPr/>
              <p:nvPr/>
            </p:nvGrpSpPr>
            <p:grpSpPr>
              <a:xfrm>
                <a:off x="-1" y="0"/>
                <a:ext cx="3998796" cy="1021080"/>
                <a:chOff x="0" y="0"/>
                <a:chExt cx="4583832" cy="1268760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30" name="순서도: 처리 29">
                  <a:extLst>
                    <a:ext uri="{FF2B5EF4-FFF2-40B4-BE49-F238E27FC236}">
                      <a16:creationId xmlns:a16="http://schemas.microsoft.com/office/drawing/2014/main" id="{E8AF440E-3FB1-47A4-A7BA-ACC14B1B50E7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223792" cy="1268760"/>
                </a:xfrm>
                <a:prstGeom prst="flowChartProces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이등변 삼각형 30">
                  <a:extLst>
                    <a:ext uri="{FF2B5EF4-FFF2-40B4-BE49-F238E27FC236}">
                      <a16:creationId xmlns:a16="http://schemas.microsoft.com/office/drawing/2014/main" id="{F79F0DCC-828C-4D22-BDDA-FBEB8DDFED6B}"/>
                    </a:ext>
                  </a:extLst>
                </p:cNvPr>
                <p:cNvSpPr/>
                <p:nvPr/>
              </p:nvSpPr>
              <p:spPr>
                <a:xfrm>
                  <a:off x="4223792" y="0"/>
                  <a:ext cx="360040" cy="1268760"/>
                </a:xfrm>
                <a:prstGeom prst="triangle">
                  <a:avLst>
                    <a:gd name="adj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9" name="TextBox 7">
                <a:extLst>
                  <a:ext uri="{FF2B5EF4-FFF2-40B4-BE49-F238E27FC236}">
                    <a16:creationId xmlns:a16="http://schemas.microsoft.com/office/drawing/2014/main" id="{43A5B947-A8BC-4BDD-9DF3-762B07040FE2}"/>
                  </a:ext>
                </a:extLst>
              </p:cNvPr>
              <p:cNvSpPr txBox="1"/>
              <p:nvPr/>
            </p:nvSpPr>
            <p:spPr>
              <a:xfrm>
                <a:off x="335360" y="48875"/>
                <a:ext cx="3718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5400" b="1" dirty="0">
                    <a:solidFill>
                      <a:schemeClr val="bg1"/>
                    </a:solidFill>
                    <a:latin typeface="a타이틀고딕2" panose="02020600000000000000" pitchFamily="18" charset="-127"/>
                    <a:ea typeface="a타이틀고딕2" panose="02020600000000000000" pitchFamily="18" charset="-127"/>
                  </a:rPr>
                  <a:t>03  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a타이틀고딕1" panose="02020600000000000000" pitchFamily="18" charset="-127"/>
                    <a:ea typeface="a타이틀고딕1" panose="02020600000000000000" pitchFamily="18" charset="-127"/>
                  </a:rPr>
                  <a:t>진행 상황</a:t>
                </a:r>
                <a:endParaRPr lang="en-US" altLang="ko-KR" sz="2800" dirty="0">
                  <a:solidFill>
                    <a:schemeClr val="bg1"/>
                  </a:solidFill>
                  <a:latin typeface="a타이틀고딕1" panose="02020600000000000000" pitchFamily="18" charset="-127"/>
                  <a:ea typeface="a타이틀고딕1" panose="02020600000000000000" pitchFamily="18" charset="-127"/>
                </a:endParaRPr>
              </a:p>
            </p:txBody>
          </p:sp>
        </p:grp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2209E2A8-0A79-492D-B51C-4AC8B4069A27}"/>
                </a:ext>
              </a:extLst>
            </p:cNvPr>
            <p:cNvCxnSpPr>
              <a:cxnSpLocks/>
            </p:cNvCxnSpPr>
            <p:nvPr/>
          </p:nvCxnSpPr>
          <p:spPr>
            <a:xfrm>
              <a:off x="3791744" y="995805"/>
              <a:ext cx="8400256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8A43AC86-922B-4DFD-A0FF-4C52BEAF7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571" y="2227958"/>
            <a:ext cx="2602858" cy="274877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41B4710-4A9E-4C26-A78D-4A10CCB5B0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512" y="2184817"/>
            <a:ext cx="3414542" cy="255379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33F6AEC-7963-445A-8BDC-A81183E56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0572" y="2254770"/>
            <a:ext cx="2621913" cy="2685504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D720EFB8-ACBE-432D-988D-B7A0882ACFC0}"/>
              </a:ext>
            </a:extLst>
          </p:cNvPr>
          <p:cNvSpPr txBox="1"/>
          <p:nvPr/>
        </p:nvSpPr>
        <p:spPr>
          <a:xfrm>
            <a:off x="5267908" y="1817628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PCB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(4ⅹ6)</a:t>
            </a:r>
            <a:endParaRPr lang="ko-KR" altLang="en-US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9F63269-3A5D-4990-B5FB-72EF839AE216}"/>
              </a:ext>
            </a:extLst>
          </p:cNvPr>
          <p:cNvSpPr txBox="1"/>
          <p:nvPr/>
        </p:nvSpPr>
        <p:spPr>
          <a:xfrm>
            <a:off x="9255291" y="1817628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PCB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(4ⅹ4)</a:t>
            </a:r>
            <a:endParaRPr lang="ko-KR" altLang="en-US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3135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슬라이드 번호 개체 틀 25">
            <a:extLst>
              <a:ext uri="{FF2B5EF4-FFF2-40B4-BE49-F238E27FC236}">
                <a16:creationId xmlns:a16="http://schemas.microsoft.com/office/drawing/2014/main" id="{9503390D-66FC-4E18-B23F-987B3EE1B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FAB4E-0A4C-42F8-B42A-20F9E446B19C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1" name="오른쪽 화살표 9">
            <a:extLst>
              <a:ext uri="{FF2B5EF4-FFF2-40B4-BE49-F238E27FC236}">
                <a16:creationId xmlns:a16="http://schemas.microsoft.com/office/drawing/2014/main" id="{5964FA17-8CE8-4836-AEC8-913D124C11F4}"/>
              </a:ext>
            </a:extLst>
          </p:cNvPr>
          <p:cNvSpPr/>
          <p:nvPr/>
        </p:nvSpPr>
        <p:spPr>
          <a:xfrm>
            <a:off x="5744180" y="3616657"/>
            <a:ext cx="703641" cy="350347"/>
          </a:xfrm>
          <a:prstGeom prst="rightArrow">
            <a:avLst/>
          </a:prstGeom>
          <a:solidFill>
            <a:schemeClr val="accent1">
              <a:alpha val="56863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6E7DB82-C4E3-4B90-A10D-2965A3ADE71F}"/>
              </a:ext>
            </a:extLst>
          </p:cNvPr>
          <p:cNvSpPr txBox="1"/>
          <p:nvPr/>
        </p:nvSpPr>
        <p:spPr>
          <a:xfrm>
            <a:off x="3191537" y="5946084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앱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(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안전모드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)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1EDBEC-F492-4B73-BB78-0EE8AFFE78C1}"/>
              </a:ext>
            </a:extLst>
          </p:cNvPr>
          <p:cNvSpPr txBox="1"/>
          <p:nvPr/>
        </p:nvSpPr>
        <p:spPr>
          <a:xfrm>
            <a:off x="7572717" y="5946085"/>
            <a:ext cx="14151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앱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(</a:t>
            </a:r>
            <a:r>
              <a:rPr lang="ko-KR" altLang="en-US" sz="1600" dirty="0" err="1">
                <a:latin typeface="a타이틀고딕1" panose="02020600000000000000" pitchFamily="18" charset="-127"/>
                <a:ea typeface="a타이틀고딕1" panose="02020600000000000000" pitchFamily="18" charset="-127"/>
              </a:rPr>
              <a:t>위급시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)</a:t>
            </a:r>
            <a:endParaRPr lang="ko-KR" altLang="en-US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8517DE5F-7DE8-4B01-BD96-DC0577D00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473" y="1769620"/>
            <a:ext cx="2736304" cy="391583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62100B5E-D88E-4CB2-87E0-293983998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2637" y="1769620"/>
            <a:ext cx="2736304" cy="396044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922BEE17-E3A7-44AF-AB22-BA36A916B1ED}"/>
              </a:ext>
            </a:extLst>
          </p:cNvPr>
          <p:cNvGrpSpPr/>
          <p:nvPr/>
        </p:nvGrpSpPr>
        <p:grpSpPr>
          <a:xfrm>
            <a:off x="-1" y="0"/>
            <a:ext cx="12192001" cy="1021080"/>
            <a:chOff x="-1" y="0"/>
            <a:chExt cx="12192001" cy="102108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DB1F2947-B5E9-4027-947E-87BDE14D61B2}"/>
                </a:ext>
              </a:extLst>
            </p:cNvPr>
            <p:cNvGrpSpPr/>
            <p:nvPr/>
          </p:nvGrpSpPr>
          <p:grpSpPr>
            <a:xfrm>
              <a:off x="-1" y="0"/>
              <a:ext cx="4053387" cy="1021080"/>
              <a:chOff x="-1" y="0"/>
              <a:chExt cx="4053387" cy="1021080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533A6CAA-9BAE-4AFD-9A73-E9F0316BAD1A}"/>
                  </a:ext>
                </a:extLst>
              </p:cNvPr>
              <p:cNvGrpSpPr/>
              <p:nvPr/>
            </p:nvGrpSpPr>
            <p:grpSpPr>
              <a:xfrm>
                <a:off x="-1" y="0"/>
                <a:ext cx="3998796" cy="1021080"/>
                <a:chOff x="0" y="0"/>
                <a:chExt cx="4583832" cy="1268760"/>
              </a:xfrm>
              <a:solidFill>
                <a:schemeClr val="tx1">
                  <a:lumMod val="65000"/>
                  <a:lumOff val="35000"/>
                </a:schemeClr>
              </a:solidFill>
            </p:grpSpPr>
            <p:sp>
              <p:nvSpPr>
                <p:cNvPr id="19" name="순서도: 처리 18">
                  <a:extLst>
                    <a:ext uri="{FF2B5EF4-FFF2-40B4-BE49-F238E27FC236}">
                      <a16:creationId xmlns:a16="http://schemas.microsoft.com/office/drawing/2014/main" id="{F1CF4CFB-92AA-4C48-B129-7092C5474941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4223792" cy="1268760"/>
                </a:xfrm>
                <a:prstGeom prst="flowChartProcess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7" name="이등변 삼각형 26">
                  <a:extLst>
                    <a:ext uri="{FF2B5EF4-FFF2-40B4-BE49-F238E27FC236}">
                      <a16:creationId xmlns:a16="http://schemas.microsoft.com/office/drawing/2014/main" id="{CDE2F1AF-8E8B-4715-B344-0C03EB0CDE58}"/>
                    </a:ext>
                  </a:extLst>
                </p:cNvPr>
                <p:cNvSpPr/>
                <p:nvPr/>
              </p:nvSpPr>
              <p:spPr>
                <a:xfrm>
                  <a:off x="4223792" y="0"/>
                  <a:ext cx="360040" cy="1268760"/>
                </a:xfrm>
                <a:prstGeom prst="triangle">
                  <a:avLst>
                    <a:gd name="adj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8" name="TextBox 7">
                <a:extLst>
                  <a:ext uri="{FF2B5EF4-FFF2-40B4-BE49-F238E27FC236}">
                    <a16:creationId xmlns:a16="http://schemas.microsoft.com/office/drawing/2014/main" id="{F4B45507-96CC-4AB1-ABF1-456C9A46F96A}"/>
                  </a:ext>
                </a:extLst>
              </p:cNvPr>
              <p:cNvSpPr txBox="1"/>
              <p:nvPr/>
            </p:nvSpPr>
            <p:spPr>
              <a:xfrm>
                <a:off x="335360" y="48875"/>
                <a:ext cx="371802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z="5400" b="1" dirty="0">
                    <a:solidFill>
                      <a:schemeClr val="bg1"/>
                    </a:solidFill>
                    <a:latin typeface="a타이틀고딕2" panose="02020600000000000000" pitchFamily="18" charset="-127"/>
                    <a:ea typeface="a타이틀고딕2" panose="02020600000000000000" pitchFamily="18" charset="-127"/>
                  </a:rPr>
                  <a:t>03  </a:t>
                </a:r>
                <a:r>
                  <a:rPr lang="ko-KR" altLang="en-US" sz="2800" dirty="0">
                    <a:solidFill>
                      <a:schemeClr val="bg1"/>
                    </a:solidFill>
                    <a:latin typeface="a타이틀고딕1" panose="02020600000000000000" pitchFamily="18" charset="-127"/>
                    <a:ea typeface="a타이틀고딕1" panose="02020600000000000000" pitchFamily="18" charset="-127"/>
                  </a:rPr>
                  <a:t>진행 상황</a:t>
                </a:r>
                <a:endParaRPr lang="en-US" altLang="ko-KR" sz="2800" dirty="0">
                  <a:solidFill>
                    <a:schemeClr val="bg1"/>
                  </a:solidFill>
                  <a:latin typeface="a타이틀고딕1" panose="02020600000000000000" pitchFamily="18" charset="-127"/>
                  <a:ea typeface="a타이틀고딕1" panose="02020600000000000000" pitchFamily="18" charset="-127"/>
                </a:endParaRPr>
              </a:p>
            </p:txBody>
          </p:sp>
        </p:grp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EB63B2E-DC9A-4394-B190-0173DEBB2871}"/>
                </a:ext>
              </a:extLst>
            </p:cNvPr>
            <p:cNvCxnSpPr>
              <a:cxnSpLocks/>
            </p:cNvCxnSpPr>
            <p:nvPr/>
          </p:nvCxnSpPr>
          <p:spPr>
            <a:xfrm>
              <a:off x="3791744" y="995805"/>
              <a:ext cx="8400256" cy="0"/>
            </a:xfrm>
            <a:prstGeom prst="line">
              <a:avLst/>
            </a:prstGeom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34357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432</Words>
  <Application>Microsoft Office PowerPoint</Application>
  <PresentationFormat>와이드스크린</PresentationFormat>
  <Paragraphs>116</Paragraphs>
  <Slides>12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Arial</vt:lpstr>
      <vt:lpstr>a타이틀고딕2</vt:lpstr>
      <vt:lpstr>a타이틀고딕1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20162866</dc:creator>
  <cp:lastModifiedBy>김 기태</cp:lastModifiedBy>
  <cp:revision>30</cp:revision>
  <dcterms:created xsi:type="dcterms:W3CDTF">2019-11-17T07:20:04Z</dcterms:created>
  <dcterms:modified xsi:type="dcterms:W3CDTF">2019-11-20T13:46:20Z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